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539" r:id="rId2"/>
    <p:sldId id="603" r:id="rId3"/>
    <p:sldId id="604" r:id="rId4"/>
    <p:sldId id="606" r:id="rId5"/>
    <p:sldId id="608" r:id="rId6"/>
    <p:sldId id="584" r:id="rId7"/>
    <p:sldId id="607" r:id="rId8"/>
    <p:sldId id="57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16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helle Howell" initials="MH" lastIdx="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DEDEDE"/>
    <a:srgbClr val="002B49"/>
    <a:srgbClr val="9C240F"/>
    <a:srgbClr val="CB460F"/>
    <a:srgbClr val="FA5B36"/>
    <a:srgbClr val="0E4B91"/>
    <a:srgbClr val="18548A"/>
    <a:srgbClr val="15538C"/>
    <a:srgbClr val="0B2F49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399" autoAdjust="0"/>
    <p:restoredTop sz="94088" autoAdjust="0"/>
  </p:normalViewPr>
  <p:slideViewPr>
    <p:cSldViewPr snapToGrid="0" snapToObjects="1">
      <p:cViewPr varScale="1">
        <p:scale>
          <a:sx n="121" d="100"/>
          <a:sy n="121" d="100"/>
        </p:scale>
        <p:origin x="2096" y="168"/>
      </p:cViewPr>
      <p:guideLst>
        <p:guide orient="horz" pos="141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1" d="100"/>
          <a:sy n="81" d="100"/>
        </p:scale>
        <p:origin x="3894" y="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8F13CC-A6A6-524A-A0F8-DAB9B298E3B6}" type="datetimeFigureOut">
              <a:rPr lang="en-US" smtClean="0"/>
              <a:t>9/29/24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CED518-EFD6-E34B-989E-6B6564A75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0004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A614CD-FA73-DF49-AA13-A5EF746D725A}" type="datetimeFigureOut">
              <a:rPr lang="en-US" smtClean="0"/>
              <a:t>9/29/24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002FF9-4628-B146-9948-95257A430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89949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hyperlink" Target="facebook.com/icannorg" TargetMode="External"/><Relationship Id="rId18" Type="http://schemas.openxmlformats.org/officeDocument/2006/relationships/hyperlink" Target="https://soundcloud.com/icann" TargetMode="External"/><Relationship Id="rId3" Type="http://schemas.openxmlformats.org/officeDocument/2006/relationships/hyperlink" Target="https://www.flickr.com/photos/icann" TargetMode="External"/><Relationship Id="rId21" Type="http://schemas.openxmlformats.org/officeDocument/2006/relationships/hyperlink" Target="https://www.instagram.com/icannorg" TargetMode="External"/><Relationship Id="rId7" Type="http://schemas.openxmlformats.org/officeDocument/2006/relationships/hyperlink" Target="linkedin.com/company/icann" TargetMode="External"/><Relationship Id="rId12" Type="http://schemas.openxmlformats.org/officeDocument/2006/relationships/hyperlink" Target="https://www.facebook.com/icannorg" TargetMode="External"/><Relationship Id="rId17" Type="http://schemas.openxmlformats.org/officeDocument/2006/relationships/hyperlink" Target="https://www.youtube.com/user/ICANNnews" TargetMode="External"/><Relationship Id="rId2" Type="http://schemas.openxmlformats.org/officeDocument/2006/relationships/image" Target="../media/image20.emf"/><Relationship Id="rId16" Type="http://schemas.openxmlformats.org/officeDocument/2006/relationships/image" Target="../media/image25.png"/><Relationship Id="rId20" Type="http://schemas.openxmlformats.org/officeDocument/2006/relationships/hyperlink" Target="https://www.slideshare.net/icannpresentations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linkedin.com/company/icann" TargetMode="External"/><Relationship Id="rId11" Type="http://schemas.openxmlformats.org/officeDocument/2006/relationships/image" Target="../media/image23.png"/><Relationship Id="rId5" Type="http://schemas.openxmlformats.org/officeDocument/2006/relationships/image" Target="../media/image21.png"/><Relationship Id="rId15" Type="http://schemas.openxmlformats.org/officeDocument/2006/relationships/hyperlink" Target="youtube.com/user/ICANNnews" TargetMode="External"/><Relationship Id="rId10" Type="http://schemas.openxmlformats.org/officeDocument/2006/relationships/hyperlink" Target="twitter.com/icann" TargetMode="External"/><Relationship Id="rId19" Type="http://schemas.openxmlformats.org/officeDocument/2006/relationships/image" Target="../media/image26.png"/><Relationship Id="rId4" Type="http://schemas.openxmlformats.org/officeDocument/2006/relationships/hyperlink" Target="flickr.com/photos/icann" TargetMode="External"/><Relationship Id="rId9" Type="http://schemas.openxmlformats.org/officeDocument/2006/relationships/hyperlink" Target="https://www.twitter.com/icann" TargetMode="External"/><Relationship Id="rId14" Type="http://schemas.openxmlformats.org/officeDocument/2006/relationships/image" Target="../media/image24.png"/><Relationship Id="rId22" Type="http://schemas.openxmlformats.org/officeDocument/2006/relationships/image" Target="../media/image27.tiff"/></Relationships>
</file>

<file path=ppt/slideLayouts/_rels/slideLayout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>
            <a:norm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609600" y="1470212"/>
            <a:ext cx="7907338" cy="457181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342900" indent="-342900"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Wingdings" panose="05000000000000000000" pitchFamily="2" charset="2"/>
              <a:buChar char=""/>
              <a:defRPr sz="1900">
                <a:solidFill>
                  <a:srgbClr val="000000"/>
                </a:solidFill>
              </a:defRPr>
            </a:lvl1pPr>
            <a:lvl2pPr marL="798513" indent="-341313">
              <a:spcBef>
                <a:spcPts val="500"/>
              </a:spcBef>
              <a:buSzPct val="75000"/>
              <a:buFont typeface="Wingdings" panose="05000000000000000000" pitchFamily="2" charset="2"/>
              <a:buChar char=""/>
              <a:defRPr sz="1900">
                <a:solidFill>
                  <a:srgbClr val="000000"/>
                </a:solidFill>
              </a:defRPr>
            </a:lvl2pPr>
            <a:lvl3pPr marL="1255713" indent="-341313">
              <a:spcBef>
                <a:spcPts val="500"/>
              </a:spcBef>
              <a:buFont typeface="Arial" panose="020B0604020202020204" pitchFamily="34" charset="0"/>
              <a:buChar char="•"/>
              <a:defRPr sz="1900">
                <a:solidFill>
                  <a:srgbClr val="000000"/>
                </a:solidFill>
              </a:defRPr>
            </a:lvl3pPr>
            <a:lvl4pPr>
              <a:defRPr sz="1900">
                <a:solidFill>
                  <a:srgbClr val="000000"/>
                </a:solidFill>
              </a:defRPr>
            </a:lvl4pPr>
            <a:lvl5pPr>
              <a:defRPr sz="19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Place text here</a:t>
            </a:r>
          </a:p>
          <a:p>
            <a:pPr lvl="1"/>
            <a:r>
              <a:rPr lang="en-US" dirty="0"/>
              <a:t>Second level bullet</a:t>
            </a:r>
          </a:p>
          <a:p>
            <a:pPr lvl="2"/>
            <a:r>
              <a:rPr lang="en-US" dirty="0"/>
              <a:t>Third level bullet</a:t>
            </a:r>
          </a:p>
        </p:txBody>
      </p:sp>
    </p:spTree>
    <p:extLst>
      <p:ext uri="{BB962C8B-B14F-4D97-AF65-F5344CB8AC3E}">
        <p14:creationId xmlns:p14="http://schemas.microsoft.com/office/powerpoint/2010/main" val="721309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e Backgroun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7" name="Oval 16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sp>
        <p:nvSpPr>
          <p:cNvPr id="34" name="Oval 3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Connector 42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 userDrawn="1"/>
        </p:nvSpPr>
        <p:spPr>
          <a:xfrm>
            <a:off x="2422" y="749729"/>
            <a:ext cx="9144000" cy="5346700"/>
          </a:xfrm>
          <a:prstGeom prst="rect">
            <a:avLst/>
          </a:prstGeom>
          <a:gradFill>
            <a:gsLst>
              <a:gs pos="0">
                <a:schemeClr val="bg1">
                  <a:alpha val="75000"/>
                </a:schemeClr>
              </a:gs>
              <a:gs pos="69000">
                <a:schemeClr val="tx2">
                  <a:lumMod val="20000"/>
                  <a:lumOff val="80000"/>
                  <a:alpha val="62000"/>
                </a:schemeClr>
              </a:gs>
              <a:gs pos="24000">
                <a:schemeClr val="tx2">
                  <a:lumMod val="20000"/>
                  <a:lumOff val="80000"/>
                  <a:alpha val="45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1"/>
          <p:cNvSpPr>
            <a:spLocks noGrp="1"/>
          </p:cNvSpPr>
          <p:nvPr userDrawn="1"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>
            <a:norm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05372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e Backgroun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7" name="Oval 16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sp>
        <p:nvSpPr>
          <p:cNvPr id="34" name="Oval 3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Connector 42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itle 1"/>
          <p:cNvSpPr>
            <a:spLocks noGrp="1"/>
          </p:cNvSpPr>
          <p:nvPr userDrawn="1"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>
            <a:norm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169717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ternate Backgroun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2" y="608083"/>
            <a:ext cx="9141417" cy="571911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cxnSp>
        <p:nvCxnSpPr>
          <p:cNvPr id="22" name="Straight Connector 21"/>
          <p:cNvCxnSpPr/>
          <p:nvPr userDrawn="1"/>
        </p:nvCxnSpPr>
        <p:spPr>
          <a:xfrm flipH="1">
            <a:off x="0" y="608083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H="1"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040706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824754"/>
            <a:ext cx="7932000" cy="176831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2792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20830832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833718"/>
            <a:ext cx="7932000" cy="1759349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19486993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788894"/>
            <a:ext cx="7932000" cy="1804173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34757735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797860"/>
            <a:ext cx="7932000" cy="1795208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34334170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797860"/>
            <a:ext cx="7932000" cy="1795208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1585994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770966"/>
            <a:ext cx="7932000" cy="1822102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23844637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320547"/>
            <a:ext cx="9144000" cy="5374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cxnSp>
        <p:nvCxnSpPr>
          <p:cNvPr id="25" name="Straight Connector 24"/>
          <p:cNvCxnSpPr/>
          <p:nvPr userDrawn="1"/>
        </p:nvCxnSpPr>
        <p:spPr>
          <a:xfrm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73740" y="3030398"/>
            <a:ext cx="6247234" cy="17836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5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5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64637" y="1308847"/>
            <a:ext cx="6256337" cy="1701535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spcBef>
                <a:spcPts val="0"/>
              </a:spcBef>
              <a:defRPr sz="3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</p:spTree>
    <p:extLst>
      <p:ext uri="{BB962C8B-B14F-4D97-AF65-F5344CB8AC3E}">
        <p14:creationId xmlns:p14="http://schemas.microsoft.com/office/powerpoint/2010/main" val="498837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1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10726" y="0"/>
            <a:ext cx="7744845" cy="2533369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spcBef>
                <a:spcPts val="0"/>
              </a:spcBef>
              <a:defRPr sz="3600" b="1">
                <a:solidFill>
                  <a:schemeClr val="accent6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(75 characters maximum)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10726" y="3562904"/>
            <a:ext cx="7744845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10726" y="4252817"/>
            <a:ext cx="7744845" cy="27360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610726" y="4553317"/>
            <a:ext cx="7744845" cy="403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999" y="5507609"/>
            <a:ext cx="1189827" cy="949200"/>
          </a:xfrm>
          <a:prstGeom prst="rect">
            <a:avLst/>
          </a:prstGeom>
        </p:spPr>
      </p:pic>
      <p:sp>
        <p:nvSpPr>
          <p:cNvPr id="11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10726" y="2854692"/>
            <a:ext cx="7744845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subtitle here (75 characters maximum)</a:t>
            </a:r>
          </a:p>
        </p:txBody>
      </p:sp>
    </p:spTree>
    <p:extLst>
      <p:ext uri="{BB962C8B-B14F-4D97-AF65-F5344CB8AC3E}">
        <p14:creationId xmlns:p14="http://schemas.microsoft.com/office/powerpoint/2010/main" val="26480240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320547"/>
            <a:ext cx="9144000" cy="5374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cxnSp>
        <p:nvCxnSpPr>
          <p:cNvPr id="25" name="Straight Connector 24"/>
          <p:cNvCxnSpPr/>
          <p:nvPr userDrawn="1"/>
        </p:nvCxnSpPr>
        <p:spPr>
          <a:xfrm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73740" y="3030398"/>
            <a:ext cx="6247234" cy="17836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5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5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64637" y="1308847"/>
            <a:ext cx="6256337" cy="1701535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spcBef>
                <a:spcPts val="0"/>
              </a:spcBef>
              <a:defRPr sz="3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</p:spTree>
    <p:extLst>
      <p:ext uri="{BB962C8B-B14F-4D97-AF65-F5344CB8AC3E}">
        <p14:creationId xmlns:p14="http://schemas.microsoft.com/office/powerpoint/2010/main" val="6130006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320547"/>
            <a:ext cx="9144000" cy="5374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cxnSp>
        <p:nvCxnSpPr>
          <p:cNvPr id="25" name="Straight Connector 24"/>
          <p:cNvCxnSpPr/>
          <p:nvPr userDrawn="1"/>
        </p:nvCxnSpPr>
        <p:spPr>
          <a:xfrm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73740" y="3030398"/>
            <a:ext cx="6247234" cy="17836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5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5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64637" y="1308847"/>
            <a:ext cx="6256337" cy="1701535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spcBef>
                <a:spcPts val="0"/>
              </a:spcBef>
              <a:defRPr sz="3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</p:spTree>
    <p:extLst>
      <p:ext uri="{BB962C8B-B14F-4D97-AF65-F5344CB8AC3E}">
        <p14:creationId xmlns:p14="http://schemas.microsoft.com/office/powerpoint/2010/main" val="38711898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vi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320547"/>
            <a:ext cx="9144000" cy="5374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cxnSp>
        <p:nvCxnSpPr>
          <p:cNvPr id="25" name="Straight Connector 24"/>
          <p:cNvCxnSpPr/>
          <p:nvPr userDrawn="1"/>
        </p:nvCxnSpPr>
        <p:spPr>
          <a:xfrm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73740" y="3030398"/>
            <a:ext cx="6247234" cy="17836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5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5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64637" y="1308847"/>
            <a:ext cx="6256337" cy="1701535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spcBef>
                <a:spcPts val="0"/>
              </a:spcBef>
              <a:defRPr sz="3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</p:spTree>
    <p:extLst>
      <p:ext uri="{BB962C8B-B14F-4D97-AF65-F5344CB8AC3E}">
        <p14:creationId xmlns:p14="http://schemas.microsoft.com/office/powerpoint/2010/main" val="26239424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tIns="45720" rIns="0" bIns="4572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6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50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9332202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6663251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29882300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33827145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 1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21525536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41503872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891085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1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10724" y="0"/>
            <a:ext cx="7744845" cy="2533369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spcBef>
                <a:spcPts val="0"/>
              </a:spcBef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(75 characters maximum)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10724" y="3562904"/>
            <a:ext cx="7744845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10724" y="4252817"/>
            <a:ext cx="7744845" cy="27360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610724" y="4544352"/>
            <a:ext cx="7744845" cy="403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992" y="5512926"/>
            <a:ext cx="1193800" cy="952500"/>
          </a:xfrm>
          <a:prstGeom prst="rect">
            <a:avLst/>
          </a:prstGeom>
        </p:spPr>
      </p:pic>
      <p:sp>
        <p:nvSpPr>
          <p:cNvPr id="12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10724" y="2854692"/>
            <a:ext cx="7744845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subtitle here (75 characters maximum)</a:t>
            </a:r>
          </a:p>
        </p:txBody>
      </p:sp>
    </p:spTree>
    <p:extLst>
      <p:ext uri="{BB962C8B-B14F-4D97-AF65-F5344CB8AC3E}">
        <p14:creationId xmlns:p14="http://schemas.microsoft.com/office/powerpoint/2010/main" val="3342511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1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2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3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5211577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44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5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6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41596175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51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940876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290436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5741168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821152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8009793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/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cxnSp>
        <p:nvCxnSpPr>
          <p:cNvPr id="39" name="Straight Connector 38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Arc 39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sp>
        <p:nvSpPr>
          <p:cNvPr id="41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2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3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7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9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50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2811039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1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0166792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383874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2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/>
        </p:nvSpPr>
        <p:spPr>
          <a:xfrm>
            <a:off x="1811695" y="6101651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0" y="6124511"/>
            <a:ext cx="1790417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1878697" y="6124511"/>
            <a:ext cx="6693408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 flipH="1">
            <a:off x="8610117" y="6101651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 flipH="1">
            <a:off x="8610117" y="3470373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1834554" y="3552825"/>
            <a:ext cx="0" cy="2529961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Arc 19"/>
          <p:cNvSpPr/>
          <p:nvPr/>
        </p:nvSpPr>
        <p:spPr>
          <a:xfrm rot="16200000">
            <a:off x="1834554" y="3494144"/>
            <a:ext cx="121764" cy="121764"/>
          </a:xfrm>
          <a:prstGeom prst="arc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1895439" y="3494144"/>
            <a:ext cx="6691671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076" y="4878249"/>
            <a:ext cx="1189829" cy="949200"/>
          </a:xfrm>
          <a:prstGeom prst="rect">
            <a:avLst/>
          </a:prstGeom>
        </p:spPr>
      </p:pic>
      <p:sp>
        <p:nvSpPr>
          <p:cNvPr id="12" name="Title 2"/>
          <p:cNvSpPr>
            <a:spLocks noGrp="1"/>
          </p:cNvSpPr>
          <p:nvPr>
            <p:ph type="title" hasCustomPrompt="1"/>
          </p:nvPr>
        </p:nvSpPr>
        <p:spPr>
          <a:xfrm>
            <a:off x="2061883" y="761997"/>
            <a:ext cx="6382512" cy="2533369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spcBef>
                <a:spcPts val="0"/>
              </a:spcBef>
              <a:defRPr sz="3600" b="1">
                <a:solidFill>
                  <a:schemeClr val="accent6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(75 characters maximum)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070848" y="4593844"/>
            <a:ext cx="638251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070848" y="5301687"/>
            <a:ext cx="6382512" cy="27360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70848" y="5584257"/>
            <a:ext cx="6382512" cy="403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2070848" y="3652549"/>
            <a:ext cx="638251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subtitle here (75 characters maximum)</a:t>
            </a:r>
          </a:p>
        </p:txBody>
      </p:sp>
    </p:spTree>
    <p:extLst>
      <p:ext uri="{BB962C8B-B14F-4D97-AF65-F5344CB8AC3E}">
        <p14:creationId xmlns:p14="http://schemas.microsoft.com/office/powerpoint/2010/main" val="301667481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396747819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25517843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11213995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65738824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401502080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312243120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1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62386876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gage with ICAN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2313656" y="685224"/>
            <a:ext cx="6830343" cy="18649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350" dirty="0">
              <a:solidFill>
                <a:prstClr val="white"/>
              </a:solidFill>
              <a:cs typeface="Arial"/>
            </a:endParaRPr>
          </a:p>
        </p:txBody>
      </p:sp>
      <p:sp>
        <p:nvSpPr>
          <p:cNvPr id="4" name="Text Placeholder 32"/>
          <p:cNvSpPr txBox="1">
            <a:spLocks/>
          </p:cNvSpPr>
          <p:nvPr userDrawn="1"/>
        </p:nvSpPr>
        <p:spPr bwMode="auto">
          <a:xfrm>
            <a:off x="2543489" y="1552703"/>
            <a:ext cx="6600509" cy="329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normAutofit/>
          </a:bodyPr>
          <a:lstStyle>
            <a:lvl1pPr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+mn-lt"/>
                <a:cs typeface="Arial"/>
              </a:rPr>
              <a:t>Visit us at </a:t>
            </a:r>
            <a:r>
              <a:rPr lang="en-US" sz="2000" b="1" dirty="0" err="1">
                <a:solidFill>
                  <a:schemeClr val="bg1"/>
                </a:solidFill>
                <a:latin typeface="+mn-lt"/>
                <a:cs typeface="Arial"/>
              </a:rPr>
              <a:t>icann.org</a:t>
            </a:r>
            <a:endParaRPr lang="en-US" sz="2000" b="1" dirty="0">
              <a:solidFill>
                <a:schemeClr val="bg1"/>
              </a:solidFill>
              <a:latin typeface="+mn-lt"/>
              <a:cs typeface="Arial"/>
            </a:endParaRPr>
          </a:p>
        </p:txBody>
      </p:sp>
      <p:sp>
        <p:nvSpPr>
          <p:cNvPr id="5" name="Text Placeholder 33"/>
          <p:cNvSpPr txBox="1">
            <a:spLocks/>
          </p:cNvSpPr>
          <p:nvPr userDrawn="1"/>
        </p:nvSpPr>
        <p:spPr bwMode="auto">
          <a:xfrm>
            <a:off x="2543489" y="1049144"/>
            <a:ext cx="5230690" cy="325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normAutofit fontScale="92500" lnSpcReduction="10000"/>
          </a:bodyPr>
          <a:lstStyle>
            <a:lvl1pPr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AU" sz="2700" b="1" dirty="0">
                <a:solidFill>
                  <a:schemeClr val="bg1"/>
                </a:solidFill>
                <a:latin typeface="+mn-lt"/>
                <a:ea typeface="Segoe UI" charset="0"/>
                <a:cs typeface="Arial"/>
              </a:rPr>
              <a:t>Thank You and Questions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1" y="685224"/>
            <a:ext cx="2232955" cy="186493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350">
              <a:solidFill>
                <a:prstClr val="white"/>
              </a:solidFill>
              <a:cs typeface="Arial"/>
            </a:endParaRPr>
          </a:p>
        </p:txBody>
      </p:sp>
      <p:pic>
        <p:nvPicPr>
          <p:cNvPr id="7" name="Picture 6" descr="ICANN_Logo_W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82" y="871077"/>
            <a:ext cx="1962493" cy="1523172"/>
          </a:xfrm>
          <a:prstGeom prst="rect">
            <a:avLst/>
          </a:prstGeom>
        </p:spPr>
      </p:pic>
      <p:sp>
        <p:nvSpPr>
          <p:cNvPr id="30" name="Text Placeholder 29"/>
          <p:cNvSpPr>
            <a:spLocks noGrp="1"/>
          </p:cNvSpPr>
          <p:nvPr>
            <p:ph type="body" sz="quarter" idx="10" hasCustomPrompt="1"/>
          </p:nvPr>
        </p:nvSpPr>
        <p:spPr>
          <a:xfrm>
            <a:off x="2543489" y="1865312"/>
            <a:ext cx="5973449" cy="34654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1pPr>
            <a:lvl2pPr marL="45720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2pPr>
            <a:lvl3pPr marL="91440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3pPr>
            <a:lvl4pPr marL="137160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4pPr>
            <a:lvl5pPr marL="1828800" indent="0">
              <a:buFontTx/>
              <a:buNone/>
              <a:defRPr lang="en-US" sz="2000" kern="1200" dirty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5pPr>
          </a:lstStyle>
          <a:p>
            <a:pPr lvl="0"/>
            <a:r>
              <a:rPr lang="en-US" dirty="0"/>
              <a:t>Email: email</a:t>
            </a:r>
          </a:p>
        </p:txBody>
      </p:sp>
      <p:sp>
        <p:nvSpPr>
          <p:cNvPr id="31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Engage with ICANN</a:t>
            </a:r>
          </a:p>
        </p:txBody>
      </p:sp>
      <p:grpSp>
        <p:nvGrpSpPr>
          <p:cNvPr id="53" name="Group 52"/>
          <p:cNvGrpSpPr/>
          <p:nvPr userDrawn="1"/>
        </p:nvGrpSpPr>
        <p:grpSpPr>
          <a:xfrm>
            <a:off x="2543489" y="3169143"/>
            <a:ext cx="6809361" cy="2600048"/>
            <a:chOff x="2543489" y="3169143"/>
            <a:chExt cx="6809361" cy="2600048"/>
          </a:xfrm>
        </p:grpSpPr>
        <p:grpSp>
          <p:nvGrpSpPr>
            <p:cNvPr id="54" name="Group 53"/>
            <p:cNvGrpSpPr/>
            <p:nvPr/>
          </p:nvGrpSpPr>
          <p:grpSpPr>
            <a:xfrm>
              <a:off x="2543489" y="5403431"/>
              <a:ext cx="3416667" cy="365760"/>
              <a:chOff x="5325979" y="4715893"/>
              <a:chExt cx="3416667" cy="365760"/>
            </a:xfrm>
          </p:grpSpPr>
          <p:sp>
            <p:nvSpPr>
              <p:cNvPr id="76" name="Text Placeholder 32"/>
              <p:cNvSpPr txBox="1">
                <a:spLocks/>
              </p:cNvSpPr>
              <p:nvPr/>
            </p:nvSpPr>
            <p:spPr>
              <a:xfrm>
                <a:off x="5793339" y="4734885"/>
                <a:ext cx="2949307" cy="339725"/>
              </a:xfrm>
              <a:prstGeom prst="rect">
                <a:avLst/>
              </a:prstGeom>
            </p:spPr>
            <p:txBody>
              <a:bodyPr lIns="0" tIns="0" rIns="0" bIns="0" anchor="ctr"/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defTabSz="457082">
                  <a:spcBef>
                    <a:spcPct val="20000"/>
                  </a:spcBef>
                  <a:buNone/>
                  <a:defRPr/>
                </a:pPr>
                <a:r>
                  <a:rPr lang="en-US" sz="1400" dirty="0" err="1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3"/>
                  </a:rPr>
                  <a:t>flickr.com</a:t>
                </a:r>
                <a:r>
                  <a:rPr lang="en-US" sz="1400" dirty="0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3"/>
                  </a:rPr>
                  <a:t>/</a:t>
                </a:r>
                <a:r>
                  <a:rPr lang="en-US" sz="1400" dirty="0" err="1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3"/>
                  </a:rPr>
                  <a:t>icann</a:t>
                </a:r>
                <a:endPara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</a:endParaRPr>
              </a:p>
            </p:txBody>
          </p:sp>
          <p:pic>
            <p:nvPicPr>
              <p:cNvPr id="77" name="Picture 76" descr="1420947842_social_style_3_flikr-128.png">
                <a:hlinkClick r:id="rId4" action="ppaction://hlinkfile"/>
              </p:cNvPr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325979" y="4715893"/>
                <a:ext cx="365760" cy="365760"/>
              </a:xfrm>
              <a:prstGeom prst="rect">
                <a:avLst/>
              </a:prstGeom>
            </p:spPr>
          </p:pic>
        </p:grpSp>
        <p:grpSp>
          <p:nvGrpSpPr>
            <p:cNvPr id="55" name="Group 54"/>
            <p:cNvGrpSpPr/>
            <p:nvPr/>
          </p:nvGrpSpPr>
          <p:grpSpPr>
            <a:xfrm>
              <a:off x="5716248" y="3169143"/>
              <a:ext cx="3636602" cy="365760"/>
              <a:chOff x="1235726" y="5571713"/>
              <a:chExt cx="3636602" cy="365760"/>
            </a:xfrm>
          </p:grpSpPr>
          <p:sp>
            <p:nvSpPr>
              <p:cNvPr id="74" name="Text Placeholder 32"/>
              <p:cNvSpPr txBox="1">
                <a:spLocks/>
              </p:cNvSpPr>
              <p:nvPr/>
            </p:nvSpPr>
            <p:spPr>
              <a:xfrm>
                <a:off x="1703086" y="5592033"/>
                <a:ext cx="3169242" cy="339725"/>
              </a:xfrm>
              <a:prstGeom prst="rect">
                <a:avLst/>
              </a:prstGeom>
            </p:spPr>
            <p:txBody>
              <a:bodyPr lIns="0" tIns="0" rIns="0" bIns="0" anchor="ctr"/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defTabSz="457082">
                  <a:spcBef>
                    <a:spcPct val="20000"/>
                  </a:spcBef>
                  <a:buNone/>
                  <a:defRPr/>
                </a:pPr>
                <a:r>
                  <a:rPr lang="en-US" sz="1400" dirty="0" err="1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6"/>
                  </a:rPr>
                  <a:t>linkedin</a:t>
                </a:r>
                <a:r>
                  <a:rPr lang="en-US" sz="1400" dirty="0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6"/>
                  </a:rPr>
                  <a:t>/company/</a:t>
                </a:r>
                <a:r>
                  <a:rPr lang="en-US" sz="1400" dirty="0" err="1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6"/>
                  </a:rPr>
                  <a:t>icann</a:t>
                </a:r>
                <a:endPara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</a:endParaRPr>
              </a:p>
            </p:txBody>
          </p:sp>
          <p:pic>
            <p:nvPicPr>
              <p:cNvPr id="75" name="Picture 74" descr="1420948164_social_style_3_in-128.png">
                <a:hlinkClick r:id="rId7" action="ppaction://hlinkfile"/>
              </p:cNvPr>
              <p:cNvPicPr>
                <a:picLocks noChangeAspect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235726" y="5571713"/>
                <a:ext cx="365760" cy="365760"/>
              </a:xfrm>
              <a:prstGeom prst="rect">
                <a:avLst/>
              </a:prstGeom>
            </p:spPr>
          </p:pic>
        </p:grpSp>
        <p:grpSp>
          <p:nvGrpSpPr>
            <p:cNvPr id="56" name="Group 55"/>
            <p:cNvGrpSpPr/>
            <p:nvPr/>
          </p:nvGrpSpPr>
          <p:grpSpPr>
            <a:xfrm>
              <a:off x="2543489" y="3169143"/>
              <a:ext cx="2809587" cy="365760"/>
              <a:chOff x="1235726" y="3073176"/>
              <a:chExt cx="2809587" cy="365760"/>
            </a:xfrm>
          </p:grpSpPr>
          <p:sp>
            <p:nvSpPr>
              <p:cNvPr id="72" name="Text Placeholder 32"/>
              <p:cNvSpPr txBox="1">
                <a:spLocks/>
              </p:cNvSpPr>
              <p:nvPr/>
            </p:nvSpPr>
            <p:spPr>
              <a:xfrm>
                <a:off x="1703087" y="3093496"/>
                <a:ext cx="2342226" cy="339725"/>
              </a:xfrm>
              <a:prstGeom prst="rect">
                <a:avLst/>
              </a:prstGeom>
            </p:spPr>
            <p:txBody>
              <a:bodyPr lIns="0" tIns="0" rIns="0" bIns="0" anchor="ctr"/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defTabSz="457082">
                  <a:spcBef>
                    <a:spcPct val="20000"/>
                  </a:spcBef>
                  <a:buNone/>
                  <a:defRPr/>
                </a:pPr>
                <a:r>
                  <a:rPr lang="en-US" sz="1400" dirty="0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9"/>
                  </a:rPr>
                  <a:t>@icann</a:t>
                </a:r>
                <a:endPara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</a:endParaRPr>
              </a:p>
            </p:txBody>
          </p:sp>
          <p:pic>
            <p:nvPicPr>
              <p:cNvPr id="73" name="Picture 72" descr="1420948433_social_style_3_twiter-128.png">
                <a:hlinkClick r:id="rId10" action="ppaction://hlinkfile"/>
              </p:cNvPr>
              <p:cNvPicPr>
                <a:picLocks noChangeAspect="1"/>
              </p:cNvPicPr>
              <p:nvPr/>
            </p:nvPicPr>
            <p:blipFill>
              <a:blip r:embed="rId1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235726" y="3073176"/>
                <a:ext cx="365760" cy="365760"/>
              </a:xfrm>
              <a:prstGeom prst="rect">
                <a:avLst/>
              </a:prstGeom>
            </p:spPr>
          </p:pic>
        </p:grpSp>
        <p:grpSp>
          <p:nvGrpSpPr>
            <p:cNvPr id="57" name="Group 56"/>
            <p:cNvGrpSpPr/>
            <p:nvPr/>
          </p:nvGrpSpPr>
          <p:grpSpPr>
            <a:xfrm>
              <a:off x="2543489" y="3913906"/>
              <a:ext cx="3730320" cy="365760"/>
              <a:chOff x="1235727" y="3892739"/>
              <a:chExt cx="3730320" cy="365760"/>
            </a:xfrm>
          </p:grpSpPr>
          <p:sp>
            <p:nvSpPr>
              <p:cNvPr id="70" name="Text Placeholder 32"/>
              <p:cNvSpPr txBox="1">
                <a:spLocks/>
              </p:cNvSpPr>
              <p:nvPr/>
            </p:nvSpPr>
            <p:spPr>
              <a:xfrm>
                <a:off x="1703086" y="3913059"/>
                <a:ext cx="3262961" cy="339725"/>
              </a:xfrm>
              <a:prstGeom prst="rect">
                <a:avLst/>
              </a:prstGeom>
            </p:spPr>
            <p:txBody>
              <a:bodyPr lIns="0" tIns="0" rIns="0" bIns="0" anchor="ctr"/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defTabSz="457082">
                  <a:spcBef>
                    <a:spcPct val="20000"/>
                  </a:spcBef>
                  <a:buNone/>
                  <a:defRPr/>
                </a:pPr>
                <a:r>
                  <a:rPr lang="en-US" sz="1400" dirty="0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12"/>
                  </a:rPr>
                  <a:t>facebook.com/</a:t>
                </a:r>
                <a:r>
                  <a:rPr lang="en-US" sz="1400" dirty="0" err="1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12"/>
                  </a:rPr>
                  <a:t>icannorg</a:t>
                </a:r>
                <a:r>
                  <a:rPr lang="en-US" sz="1400" dirty="0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12"/>
                  </a:rPr>
                  <a:t> </a:t>
                </a:r>
                <a:endPara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</a:endParaRPr>
              </a:p>
            </p:txBody>
          </p:sp>
          <p:pic>
            <p:nvPicPr>
              <p:cNvPr id="71" name="Picture 70" descr="1420948141_social_style_3_facebook-128.png">
                <a:hlinkClick r:id="rId13" action="ppaction://hlinkfile"/>
              </p:cNvPr>
              <p:cNvPicPr>
                <a:picLocks noChangeAspect="1"/>
              </p:cNvPicPr>
              <p:nvPr/>
            </p:nvPicPr>
            <p:blipFill>
              <a:blip r:embed="rId1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235727" y="3892739"/>
                <a:ext cx="365760" cy="365760"/>
              </a:xfrm>
              <a:prstGeom prst="rect">
                <a:avLst/>
              </a:prstGeom>
            </p:spPr>
          </p:pic>
        </p:grpSp>
        <p:grpSp>
          <p:nvGrpSpPr>
            <p:cNvPr id="58" name="Group 57"/>
            <p:cNvGrpSpPr/>
            <p:nvPr/>
          </p:nvGrpSpPr>
          <p:grpSpPr>
            <a:xfrm>
              <a:off x="2543489" y="4658669"/>
              <a:ext cx="3636602" cy="365760"/>
              <a:chOff x="1235726" y="4721075"/>
              <a:chExt cx="3636602" cy="365760"/>
            </a:xfrm>
          </p:grpSpPr>
          <p:pic>
            <p:nvPicPr>
              <p:cNvPr id="68" name="Picture 67" descr="1420948149_social_style_3_youtube-128.png">
                <a:hlinkClick r:id="rId15" action="ppaction://hlinkfile"/>
              </p:cNvPr>
              <p:cNvPicPr>
                <a:picLocks noChangeAspect="1"/>
              </p:cNvPicPr>
              <p:nvPr/>
            </p:nvPicPr>
            <p:blipFill>
              <a:blip r:embed="rId1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235726" y="4721075"/>
                <a:ext cx="365760" cy="365760"/>
              </a:xfrm>
              <a:prstGeom prst="rect">
                <a:avLst/>
              </a:prstGeom>
            </p:spPr>
          </p:pic>
          <p:sp>
            <p:nvSpPr>
              <p:cNvPr id="69" name="Text Placeholder 32"/>
              <p:cNvSpPr txBox="1">
                <a:spLocks/>
              </p:cNvSpPr>
              <p:nvPr/>
            </p:nvSpPr>
            <p:spPr>
              <a:xfrm>
                <a:off x="1703086" y="4734885"/>
                <a:ext cx="3169242" cy="339725"/>
              </a:xfrm>
              <a:prstGeom prst="rect">
                <a:avLst/>
              </a:prstGeom>
            </p:spPr>
            <p:txBody>
              <a:bodyPr lIns="0" tIns="0" rIns="0" bIns="0" anchor="ctr"/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defTabSz="457082">
                  <a:spcBef>
                    <a:spcPct val="20000"/>
                  </a:spcBef>
                  <a:buNone/>
                  <a:defRPr/>
                </a:pPr>
                <a:r>
                  <a:rPr lang="en-US" sz="1400" dirty="0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17"/>
                  </a:rPr>
                  <a:t>youtube.com/</a:t>
                </a:r>
                <a:r>
                  <a:rPr lang="en-US" sz="1400" dirty="0" err="1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17"/>
                  </a:rPr>
                  <a:t>icannnews</a:t>
                </a:r>
                <a:endPara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</a:endParaRPr>
              </a:p>
            </p:txBody>
          </p:sp>
        </p:grpSp>
        <p:grpSp>
          <p:nvGrpSpPr>
            <p:cNvPr id="59" name="Group 58"/>
            <p:cNvGrpSpPr/>
            <p:nvPr/>
          </p:nvGrpSpPr>
          <p:grpSpPr>
            <a:xfrm>
              <a:off x="5716248" y="4658669"/>
              <a:ext cx="2586167" cy="365760"/>
              <a:chOff x="5325979" y="3073176"/>
              <a:chExt cx="2586167" cy="365760"/>
            </a:xfrm>
          </p:grpSpPr>
          <p:sp>
            <p:nvSpPr>
              <p:cNvPr id="66" name="Text Placeholder 32"/>
              <p:cNvSpPr txBox="1">
                <a:spLocks/>
              </p:cNvSpPr>
              <p:nvPr/>
            </p:nvSpPr>
            <p:spPr>
              <a:xfrm>
                <a:off x="5793339" y="3093496"/>
                <a:ext cx="2118807" cy="339725"/>
              </a:xfrm>
              <a:prstGeom prst="rect">
                <a:avLst/>
              </a:prstGeom>
            </p:spPr>
            <p:txBody>
              <a:bodyPr lIns="0" tIns="0" rIns="0" bIns="0" anchor="ctr"/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defTabSz="457082">
                  <a:spcBef>
                    <a:spcPct val="20000"/>
                  </a:spcBef>
                  <a:buNone/>
                  <a:defRPr/>
                </a:pPr>
                <a:r>
                  <a:rPr lang="en-US" sz="1400" dirty="0" err="1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18"/>
                  </a:rPr>
                  <a:t>soundcloud</a:t>
                </a:r>
                <a:r>
                  <a:rPr lang="en-US" sz="1400" dirty="0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18"/>
                  </a:rPr>
                  <a:t>/</a:t>
                </a:r>
                <a:r>
                  <a:rPr lang="en-US" sz="1400" dirty="0" err="1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18"/>
                  </a:rPr>
                  <a:t>icann</a:t>
                </a:r>
                <a:endPara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</a:endParaRPr>
              </a:p>
            </p:txBody>
          </p:sp>
          <p:pic>
            <p:nvPicPr>
              <p:cNvPr id="67" name="Picture 66"/>
              <p:cNvPicPr>
                <a:picLocks noChangeAspect="1"/>
              </p:cNvPicPr>
              <p:nvPr/>
            </p:nvPicPr>
            <p:blipFill>
              <a:blip r:embed="rId1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325979" y="3073176"/>
                <a:ext cx="365760" cy="365760"/>
              </a:xfrm>
              <a:prstGeom prst="rect">
                <a:avLst/>
              </a:prstGeom>
            </p:spPr>
          </p:pic>
        </p:grpSp>
        <p:grpSp>
          <p:nvGrpSpPr>
            <p:cNvPr id="60" name="Group 59"/>
            <p:cNvGrpSpPr/>
            <p:nvPr/>
          </p:nvGrpSpPr>
          <p:grpSpPr>
            <a:xfrm>
              <a:off x="5716248" y="3913906"/>
              <a:ext cx="3416667" cy="365760"/>
              <a:chOff x="5325979" y="5571713"/>
              <a:chExt cx="3416667" cy="365760"/>
            </a:xfrm>
          </p:grpSpPr>
          <p:sp>
            <p:nvSpPr>
              <p:cNvPr id="64" name="Text Placeholder 32"/>
              <p:cNvSpPr txBox="1">
                <a:spLocks/>
              </p:cNvSpPr>
              <p:nvPr/>
            </p:nvSpPr>
            <p:spPr>
              <a:xfrm>
                <a:off x="5793339" y="5592033"/>
                <a:ext cx="2949307" cy="339725"/>
              </a:xfrm>
              <a:prstGeom prst="rect">
                <a:avLst/>
              </a:prstGeom>
            </p:spPr>
            <p:txBody>
              <a:bodyPr lIns="0" tIns="0" rIns="0" bIns="0" anchor="ctr"/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defTabSz="457082">
                  <a:spcBef>
                    <a:spcPct val="20000"/>
                  </a:spcBef>
                  <a:buNone/>
                  <a:defRPr/>
                </a:pPr>
                <a:r>
                  <a:rPr lang="en-US" sz="1400" dirty="0" err="1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20"/>
                  </a:rPr>
                  <a:t>slideshare</a:t>
                </a:r>
                <a:r>
                  <a:rPr lang="en-US" sz="1400" dirty="0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20"/>
                  </a:rPr>
                  <a:t>/</a:t>
                </a:r>
                <a:r>
                  <a:rPr lang="en-US" sz="1400" dirty="0" err="1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20"/>
                  </a:rPr>
                  <a:t>icannpresentations</a:t>
                </a:r>
                <a:endPara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</a:endParaRPr>
              </a:p>
            </p:txBody>
          </p:sp>
          <p:pic>
            <p:nvPicPr>
              <p:cNvPr id="65" name="Picture 64" descr="1420948164_social_style_3_in-128.png">
                <a:hlinkClick r:id="rId7" action="ppaction://hlinkfile"/>
              </p:cNvPr>
              <p:cNvPicPr>
                <a:picLocks noChangeAspect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325979" y="5571713"/>
                <a:ext cx="365760" cy="365760"/>
              </a:xfrm>
              <a:prstGeom prst="rect">
                <a:avLst/>
              </a:prstGeom>
            </p:spPr>
          </p:pic>
        </p:grpSp>
        <p:grpSp>
          <p:nvGrpSpPr>
            <p:cNvPr id="61" name="Group 60"/>
            <p:cNvGrpSpPr/>
            <p:nvPr/>
          </p:nvGrpSpPr>
          <p:grpSpPr>
            <a:xfrm>
              <a:off x="5716248" y="5403431"/>
              <a:ext cx="3416667" cy="358717"/>
              <a:chOff x="6434703" y="4228306"/>
              <a:chExt cx="3416667" cy="358717"/>
            </a:xfrm>
          </p:grpSpPr>
          <p:sp>
            <p:nvSpPr>
              <p:cNvPr id="62" name="Text Placeholder 32"/>
              <p:cNvSpPr txBox="1">
                <a:spLocks/>
              </p:cNvSpPr>
              <p:nvPr/>
            </p:nvSpPr>
            <p:spPr>
              <a:xfrm>
                <a:off x="6902063" y="4247298"/>
                <a:ext cx="2949307" cy="339725"/>
              </a:xfrm>
              <a:prstGeom prst="rect">
                <a:avLst/>
              </a:prstGeom>
            </p:spPr>
            <p:txBody>
              <a:bodyPr lIns="0" tIns="0" rIns="0" bIns="0" anchor="ctr"/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defTabSz="457082">
                  <a:spcBef>
                    <a:spcPct val="20000"/>
                  </a:spcBef>
                  <a:buNone/>
                  <a:defRPr/>
                </a:pPr>
                <a:r>
                  <a:rPr lang="en-US" sz="1400" dirty="0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21"/>
                  </a:rPr>
                  <a:t>instagram.com/icannorg</a:t>
                </a:r>
                <a:endPara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</a:endParaRPr>
              </a:p>
            </p:txBody>
          </p:sp>
          <p:pic>
            <p:nvPicPr>
              <p:cNvPr id="63" name="Picture 62"/>
              <p:cNvPicPr>
                <a:picLocks noChangeAspect="1"/>
              </p:cNvPicPr>
              <p:nvPr/>
            </p:nvPicPr>
            <p:blipFill>
              <a:blip r:embed="rId2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434703" y="4228306"/>
                <a:ext cx="358717" cy="358717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422869626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gage with ICAN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ext Placeholder 32"/>
          <p:cNvSpPr txBox="1">
            <a:spLocks/>
          </p:cNvSpPr>
          <p:nvPr userDrawn="1"/>
        </p:nvSpPr>
        <p:spPr bwMode="auto">
          <a:xfrm>
            <a:off x="2191310" y="2425013"/>
            <a:ext cx="6330715" cy="347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500" dirty="0">
                <a:solidFill>
                  <a:schemeClr val="bg1"/>
                </a:solidFill>
                <a:latin typeface="+mn-lt"/>
                <a:cs typeface="Arial"/>
              </a:rPr>
              <a:t>Visit us at </a:t>
            </a:r>
            <a:r>
              <a:rPr lang="en-US" sz="1500" b="1" dirty="0" err="1">
                <a:solidFill>
                  <a:schemeClr val="bg1"/>
                </a:solidFill>
                <a:latin typeface="+mn-lt"/>
                <a:cs typeface="Arial"/>
              </a:rPr>
              <a:t>icann.org</a:t>
            </a:r>
            <a:endParaRPr lang="en-US" sz="1500" b="1" dirty="0">
              <a:solidFill>
                <a:schemeClr val="bg1"/>
              </a:solidFill>
              <a:latin typeface="+mn-lt"/>
              <a:cs typeface="Arial"/>
            </a:endParaRPr>
          </a:p>
        </p:txBody>
      </p:sp>
      <p:sp>
        <p:nvSpPr>
          <p:cNvPr id="31" name="Text Placeholder 33"/>
          <p:cNvSpPr txBox="1">
            <a:spLocks/>
          </p:cNvSpPr>
          <p:nvPr userDrawn="1"/>
        </p:nvSpPr>
        <p:spPr bwMode="auto">
          <a:xfrm>
            <a:off x="374212" y="862601"/>
            <a:ext cx="7403218" cy="393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endParaRPr lang="en-AU" sz="2700" b="1" dirty="0">
              <a:solidFill>
                <a:schemeClr val="bg1"/>
              </a:solidFill>
              <a:latin typeface="+mn-lt"/>
              <a:ea typeface="Segoe UI" charset="0"/>
              <a:cs typeface="Arial"/>
            </a:endParaRPr>
          </a:p>
        </p:txBody>
      </p:sp>
      <p:sp>
        <p:nvSpPr>
          <p:cNvPr id="33" name="Oval 3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>
              <a:latin typeface="+mn-lt"/>
            </a:endParaRPr>
          </a:p>
        </p:txBody>
      </p:sp>
      <p:cxnSp>
        <p:nvCxnSpPr>
          <p:cNvPr id="34" name="Straight Connector 3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6" name="Picture 3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9799" y="1039938"/>
            <a:ext cx="4287549" cy="760694"/>
          </a:xfrm>
          <a:prstGeom prst="rect">
            <a:avLst/>
          </a:prstGeom>
        </p:spPr>
      </p:pic>
      <p:sp>
        <p:nvSpPr>
          <p:cNvPr id="37" name="Oval 36"/>
          <p:cNvSpPr/>
          <p:nvPr userDrawn="1"/>
        </p:nvSpPr>
        <p:spPr>
          <a:xfrm>
            <a:off x="1811695" y="629759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Connector 37"/>
          <p:cNvCxnSpPr/>
          <p:nvPr userDrawn="1"/>
        </p:nvCxnSpPr>
        <p:spPr>
          <a:xfrm flipH="1">
            <a:off x="0" y="6320453"/>
            <a:ext cx="17904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 flipH="1">
            <a:off x="1878697" y="6320453"/>
            <a:ext cx="66934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 userDrawn="1"/>
        </p:nvSpPr>
        <p:spPr>
          <a:xfrm flipH="1">
            <a:off x="8610117" y="629759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 userDrawn="1"/>
        </p:nvSpPr>
        <p:spPr>
          <a:xfrm flipH="1">
            <a:off x="8610117" y="2196678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cxnSp>
        <p:nvCxnSpPr>
          <p:cNvPr id="42" name="Straight Connector 41"/>
          <p:cNvCxnSpPr>
            <a:endCxn id="43" idx="0"/>
          </p:cNvCxnSpPr>
          <p:nvPr userDrawn="1"/>
        </p:nvCxnSpPr>
        <p:spPr>
          <a:xfrm flipV="1">
            <a:off x="1834554" y="2281331"/>
            <a:ext cx="0" cy="399740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Arc 42"/>
          <p:cNvSpPr/>
          <p:nvPr userDrawn="1"/>
        </p:nvSpPr>
        <p:spPr>
          <a:xfrm rot="16200000">
            <a:off x="1834554" y="2220449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cxnSp>
        <p:nvCxnSpPr>
          <p:cNvPr id="44" name="Straight Connector 43"/>
          <p:cNvCxnSpPr/>
          <p:nvPr userDrawn="1"/>
        </p:nvCxnSpPr>
        <p:spPr>
          <a:xfrm flipH="1">
            <a:off x="1895439" y="2220449"/>
            <a:ext cx="6691671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 userDrawn="1"/>
        </p:nvCxnSpPr>
        <p:spPr>
          <a:xfrm flipH="1">
            <a:off x="8686803" y="6320453"/>
            <a:ext cx="45719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 userDrawn="1"/>
        </p:nvCxnSpPr>
        <p:spPr>
          <a:xfrm flipH="1">
            <a:off x="8678063" y="2219538"/>
            <a:ext cx="46593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885601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 lang="en-US" smtClean="0">
                <a:solidFill>
                  <a:schemeClr val="bg1"/>
                </a:solidFill>
                <a:ea typeface="Segoe UI" charset="0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+mn-lt"/>
              </a:rPr>
              <a:t>Engage with ICANN – </a:t>
            </a:r>
            <a:r>
              <a:rPr lang="en-US" dirty="0">
                <a:solidFill>
                  <a:schemeClr val="bg1"/>
                </a:solidFill>
                <a:latin typeface="+mn-lt"/>
                <a:ea typeface="Segoe UI" charset="0"/>
              </a:rPr>
              <a:t>Thank You and Questions</a:t>
            </a:r>
            <a:endParaRPr lang="en-US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2188569" y="3214997"/>
            <a:ext cx="6160437" cy="2426437"/>
            <a:chOff x="2188569" y="3214997"/>
            <a:chExt cx="6160437" cy="2426437"/>
          </a:xfrm>
        </p:grpSpPr>
        <p:pic>
          <p:nvPicPr>
            <p:cNvPr id="2" name="Picture 1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62183" y="5245434"/>
              <a:ext cx="2365413" cy="39600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62183" y="3216852"/>
              <a:ext cx="2310353" cy="39600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62183" y="3893046"/>
              <a:ext cx="2786823" cy="39600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62183" y="4569240"/>
              <a:ext cx="1893176" cy="3960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 userDrawn="1"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91308" y="3891809"/>
              <a:ext cx="2291295" cy="3960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88569" y="4568621"/>
              <a:ext cx="2344236" cy="39600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88569" y="5245434"/>
              <a:ext cx="1717413" cy="3960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91310" y="3214997"/>
              <a:ext cx="1145646" cy="396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8850214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gage with ICAN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2313656" y="685224"/>
            <a:ext cx="6830343" cy="18649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350" dirty="0">
              <a:solidFill>
                <a:prstClr val="white"/>
              </a:solidFill>
              <a:cs typeface="Arial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1" y="685224"/>
            <a:ext cx="2232955" cy="186493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350">
              <a:solidFill>
                <a:prstClr val="white"/>
              </a:solidFill>
              <a:cs typeface="Arial"/>
            </a:endParaRPr>
          </a:p>
        </p:txBody>
      </p:sp>
      <p:pic>
        <p:nvPicPr>
          <p:cNvPr id="7" name="Picture 6" descr="ICANN_Logo_W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82" y="871077"/>
            <a:ext cx="1962493" cy="1523172"/>
          </a:xfrm>
          <a:prstGeom prst="rect">
            <a:avLst/>
          </a:prstGeom>
        </p:spPr>
      </p:pic>
      <p:sp>
        <p:nvSpPr>
          <p:cNvPr id="31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Engage with ICANN</a:t>
            </a:r>
          </a:p>
        </p:txBody>
      </p:sp>
    </p:spTree>
    <p:extLst>
      <p:ext uri="{BB962C8B-B14F-4D97-AF65-F5344CB8AC3E}">
        <p14:creationId xmlns:p14="http://schemas.microsoft.com/office/powerpoint/2010/main" val="3325647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 Decor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Oval 7"/>
          <p:cNvSpPr/>
          <p:nvPr userDrawn="1"/>
        </p:nvSpPr>
        <p:spPr>
          <a:xfrm>
            <a:off x="1811695" y="6101651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0" y="6124511"/>
            <a:ext cx="17904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 flipH="1">
            <a:off x="1878697" y="6124511"/>
            <a:ext cx="66934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 userDrawn="1"/>
        </p:nvSpPr>
        <p:spPr>
          <a:xfrm flipH="1">
            <a:off x="8610117" y="6101651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 userDrawn="1"/>
        </p:nvSpPr>
        <p:spPr>
          <a:xfrm flipH="1">
            <a:off x="8610117" y="347037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V="1">
            <a:off x="1834554" y="3552825"/>
            <a:ext cx="0" cy="2529961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Arc 14"/>
          <p:cNvSpPr/>
          <p:nvPr userDrawn="1"/>
        </p:nvSpPr>
        <p:spPr>
          <a:xfrm rot="16200000">
            <a:off x="1834554" y="3494144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 userDrawn="1"/>
        </p:nvCxnSpPr>
        <p:spPr>
          <a:xfrm flipH="1">
            <a:off x="1895439" y="3494144"/>
            <a:ext cx="6691671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8105" y="4878249"/>
            <a:ext cx="1193800" cy="952500"/>
          </a:xfrm>
          <a:prstGeom prst="rect">
            <a:avLst/>
          </a:prstGeom>
        </p:spPr>
      </p:pic>
      <p:sp>
        <p:nvSpPr>
          <p:cNvPr id="22" name="Title 2"/>
          <p:cNvSpPr>
            <a:spLocks noGrp="1"/>
          </p:cNvSpPr>
          <p:nvPr>
            <p:ph type="title" hasCustomPrompt="1"/>
          </p:nvPr>
        </p:nvSpPr>
        <p:spPr>
          <a:xfrm>
            <a:off x="2061883" y="761997"/>
            <a:ext cx="6382512" cy="2533369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spcBef>
                <a:spcPts val="0"/>
              </a:spcBef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(75 characters maximum)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070848" y="4593844"/>
            <a:ext cx="638251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070848" y="5301687"/>
            <a:ext cx="6382512" cy="27360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70848" y="5584257"/>
            <a:ext cx="6382512" cy="403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  <p:sp>
        <p:nvSpPr>
          <p:cNvPr id="26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2070848" y="3652549"/>
            <a:ext cx="638251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subtitle here (75 characters maximum)</a:t>
            </a:r>
          </a:p>
        </p:txBody>
      </p:sp>
    </p:spTree>
    <p:extLst>
      <p:ext uri="{BB962C8B-B14F-4D97-AF65-F5344CB8AC3E}">
        <p14:creationId xmlns:p14="http://schemas.microsoft.com/office/powerpoint/2010/main" val="3620340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Backgrou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47082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-Wid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-18288" y="615707"/>
            <a:ext cx="9180576" cy="5705856"/>
          </a:xfrm>
          <a:prstGeom prst="rect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471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(No Header/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682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half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329943"/>
            <a:ext cx="9144000" cy="5280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cxnSp>
        <p:nvCxnSpPr>
          <p:cNvPr id="22" name="Straight Connector 21"/>
          <p:cNvCxnSpPr/>
          <p:nvPr userDrawn="1"/>
        </p:nvCxnSpPr>
        <p:spPr>
          <a:xfrm flipH="1">
            <a:off x="0" y="608083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H="1"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623477"/>
            <a:ext cx="4598988" cy="5687676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>
            <a:norm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304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5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744" y="6460580"/>
            <a:ext cx="368520" cy="293992"/>
          </a:xfrm>
          <a:prstGeom prst="rect">
            <a:avLst/>
          </a:prstGeom>
        </p:spPr>
      </p:pic>
      <p:sp>
        <p:nvSpPr>
          <p:cNvPr id="15" name="Oval 14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7271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9" r:id="rId2"/>
    <p:sldLayoutId id="2147483671" r:id="rId3"/>
    <p:sldLayoutId id="2147483672" r:id="rId4"/>
    <p:sldLayoutId id="2147483649" r:id="rId5"/>
    <p:sldLayoutId id="2147483673" r:id="rId6"/>
    <p:sldLayoutId id="2147483751" r:id="rId7"/>
    <p:sldLayoutId id="2147483752" r:id="rId8"/>
    <p:sldLayoutId id="2147483715" r:id="rId9"/>
    <p:sldLayoutId id="2147483660" r:id="rId10"/>
    <p:sldLayoutId id="2147483676" r:id="rId11"/>
    <p:sldLayoutId id="2147483675" r:id="rId12"/>
    <p:sldLayoutId id="2147483651" r:id="rId13"/>
    <p:sldLayoutId id="2147483704" r:id="rId14"/>
    <p:sldLayoutId id="2147483705" r:id="rId15"/>
    <p:sldLayoutId id="2147483706" r:id="rId16"/>
    <p:sldLayoutId id="2147483707" r:id="rId17"/>
    <p:sldLayoutId id="2147483708" r:id="rId18"/>
    <p:sldLayoutId id="2147483655" r:id="rId19"/>
    <p:sldLayoutId id="2147483718" r:id="rId20"/>
    <p:sldLayoutId id="2147483719" r:id="rId21"/>
    <p:sldLayoutId id="2147483753" r:id="rId22"/>
    <p:sldLayoutId id="2147483679" r:id="rId23"/>
    <p:sldLayoutId id="2147483727" r:id="rId24"/>
    <p:sldLayoutId id="2147483728" r:id="rId25"/>
    <p:sldLayoutId id="2147483730" r:id="rId26"/>
    <p:sldLayoutId id="2147483731" r:id="rId27"/>
    <p:sldLayoutId id="2147483732" r:id="rId28"/>
    <p:sldLayoutId id="2147483729" r:id="rId29"/>
    <p:sldLayoutId id="2147483734" r:id="rId30"/>
    <p:sldLayoutId id="2147483688" r:id="rId31"/>
    <p:sldLayoutId id="2147483743" r:id="rId32"/>
    <p:sldLayoutId id="2147483744" r:id="rId33"/>
    <p:sldLayoutId id="2147483745" r:id="rId34"/>
    <p:sldLayoutId id="2147483746" r:id="rId35"/>
    <p:sldLayoutId id="2147483747" r:id="rId36"/>
    <p:sldLayoutId id="2147483748" r:id="rId37"/>
    <p:sldLayoutId id="2147483750" r:id="rId38"/>
    <p:sldLayoutId id="2147483687" r:id="rId39"/>
    <p:sldLayoutId id="2147483735" r:id="rId40"/>
    <p:sldLayoutId id="2147483736" r:id="rId41"/>
    <p:sldLayoutId id="2147483737" r:id="rId42"/>
    <p:sldLayoutId id="2147483738" r:id="rId43"/>
    <p:sldLayoutId id="2147483739" r:id="rId44"/>
    <p:sldLayoutId id="2147483740" r:id="rId45"/>
    <p:sldLayoutId id="2147483742" r:id="rId46"/>
    <p:sldLayoutId id="2147483755" r:id="rId47"/>
    <p:sldLayoutId id="2147483717" r:id="rId48"/>
    <p:sldLayoutId id="2147483756" r:id="rId49"/>
  </p:sldLayoutIdLst>
  <p:hf hdr="0"/>
  <p:txStyles>
    <p:titleStyle>
      <a:lvl1pPr marL="0" indent="0" algn="l" defTabSz="457200" rtl="0" eaLnBrk="1" latinLnBrk="0" hangingPunct="1">
        <a:spcBef>
          <a:spcPct val="0"/>
        </a:spcBef>
        <a:buNone/>
        <a:defRPr lang="en-US" sz="2800" b="1" i="0" kern="1200" baseline="0" smtClean="0">
          <a:solidFill>
            <a:schemeClr val="accent6">
              <a:lumMod val="50000"/>
            </a:schemeClr>
          </a:solidFill>
          <a:effectLst/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5365" userDrawn="1">
          <p15:clr>
            <a:srgbClr val="F26B43"/>
          </p15:clr>
        </p15:guide>
        <p15:guide id="4" pos="384" userDrawn="1">
          <p15:clr>
            <a:srgbClr val="F26B43"/>
          </p15:clr>
        </p15:guide>
        <p15:guide id="5" pos="260" userDrawn="1">
          <p15:clr>
            <a:srgbClr val="F26B43"/>
          </p15:clr>
        </p15:guide>
        <p15:guide id="6" orient="horz" pos="384" userDrawn="1">
          <p15:clr>
            <a:srgbClr val="F26B43"/>
          </p15:clr>
        </p15:guide>
        <p15:guide id="7" orient="horz" pos="398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twitter.com/icann" TargetMode="External"/><Relationship Id="rId13" Type="http://schemas.openxmlformats.org/officeDocument/2006/relationships/image" Target="../media/image24.png"/><Relationship Id="rId18" Type="http://schemas.openxmlformats.org/officeDocument/2006/relationships/image" Target="../media/image26.png"/><Relationship Id="rId3" Type="http://schemas.openxmlformats.org/officeDocument/2006/relationships/hyperlink" Target="flickr.com/photos/icann" TargetMode="External"/><Relationship Id="rId21" Type="http://schemas.openxmlformats.org/officeDocument/2006/relationships/image" Target="../media/image27.tiff"/><Relationship Id="rId7" Type="http://schemas.openxmlformats.org/officeDocument/2006/relationships/image" Target="../media/image22.png"/><Relationship Id="rId12" Type="http://schemas.openxmlformats.org/officeDocument/2006/relationships/hyperlink" Target="facebook.com/icannorg" TargetMode="External"/><Relationship Id="rId17" Type="http://schemas.openxmlformats.org/officeDocument/2006/relationships/hyperlink" Target="https://soundcloud.com/icann" TargetMode="External"/><Relationship Id="rId2" Type="http://schemas.openxmlformats.org/officeDocument/2006/relationships/hyperlink" Target="https://www.flickr.com/photos/icann" TargetMode="External"/><Relationship Id="rId16" Type="http://schemas.openxmlformats.org/officeDocument/2006/relationships/hyperlink" Target="https://www.youtube.com/user/ICANNnews" TargetMode="External"/><Relationship Id="rId20" Type="http://schemas.openxmlformats.org/officeDocument/2006/relationships/hyperlink" Target="https://www.instagram.com/icannorg" TargetMode="External"/><Relationship Id="rId1" Type="http://schemas.openxmlformats.org/officeDocument/2006/relationships/slideLayout" Target="../slideLayouts/slideLayout49.xml"/><Relationship Id="rId6" Type="http://schemas.openxmlformats.org/officeDocument/2006/relationships/hyperlink" Target="linkedin.com/company/icann" TargetMode="External"/><Relationship Id="rId11" Type="http://schemas.openxmlformats.org/officeDocument/2006/relationships/hyperlink" Target="https://www.facebook.com/icannorg" TargetMode="External"/><Relationship Id="rId5" Type="http://schemas.openxmlformats.org/officeDocument/2006/relationships/hyperlink" Target="https://www.linkedin.com/company/icann" TargetMode="External"/><Relationship Id="rId15" Type="http://schemas.openxmlformats.org/officeDocument/2006/relationships/image" Target="../media/image25.png"/><Relationship Id="rId10" Type="http://schemas.openxmlformats.org/officeDocument/2006/relationships/image" Target="../media/image23.png"/><Relationship Id="rId19" Type="http://schemas.openxmlformats.org/officeDocument/2006/relationships/hyperlink" Target="https://www.slideshare.net/icannpresentations" TargetMode="External"/><Relationship Id="rId4" Type="http://schemas.openxmlformats.org/officeDocument/2006/relationships/image" Target="../media/image21.png"/><Relationship Id="rId9" Type="http://schemas.openxmlformats.org/officeDocument/2006/relationships/hyperlink" Target="twitter.com/icann" TargetMode="External"/><Relationship Id="rId14" Type="http://schemas.openxmlformats.org/officeDocument/2006/relationships/hyperlink" Target="youtube.com/user/ICANNnew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300" dirty="0"/>
              <a:t>I</a:t>
            </a:r>
            <a:r>
              <a:rPr lang="en-US" dirty="0"/>
              <a:t>dentifier</a:t>
            </a:r>
            <a:br>
              <a:rPr lang="en-US" dirty="0"/>
            </a:br>
            <a:r>
              <a:rPr lang="en-US" sz="5300" dirty="0"/>
              <a:t>T</a:t>
            </a:r>
            <a:r>
              <a:rPr lang="en-US" dirty="0"/>
              <a:t>echnology</a:t>
            </a:r>
            <a:br>
              <a:rPr lang="en-US" dirty="0"/>
            </a:br>
            <a:r>
              <a:rPr lang="en-US" sz="5300" dirty="0"/>
              <a:t>H</a:t>
            </a:r>
            <a:r>
              <a:rPr lang="en-US" dirty="0"/>
              <a:t>ealth</a:t>
            </a:r>
            <a:br>
              <a:rPr lang="en-US" dirty="0"/>
            </a:br>
            <a:r>
              <a:rPr lang="en-US" sz="4900" dirty="0"/>
              <a:t>I</a:t>
            </a:r>
            <a:r>
              <a:rPr lang="en-US" dirty="0"/>
              <a:t>ndicators                             (ITHI)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Mikhail Anisimov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2070848" y="5220844"/>
            <a:ext cx="6382512" cy="403785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IMD Romania</a:t>
            </a:r>
          </a:p>
          <a:p>
            <a:r>
              <a:rPr lang="en-US" dirty="0"/>
              <a:t>October 1 2024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ithi.research.icann.org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0540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78A1CE2-F547-6549-A849-2D5591733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ITHI: an ICANN Initiative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2E7D6B8-95B2-6843-84E4-E55E4928DED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9600" y="1079796"/>
            <a:ext cx="7907338" cy="4571813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Arial" charset="0"/>
                <a:cs typeface="Arial" charset="0"/>
              </a:rPr>
              <a:t>ITHI</a:t>
            </a:r>
            <a:r>
              <a:rPr lang="en-US" sz="2400" dirty="0">
                <a:latin typeface="Arial" charset="0"/>
                <a:cs typeface="Arial" charset="0"/>
              </a:rPr>
              <a:t>, or </a:t>
            </a:r>
            <a:r>
              <a:rPr lang="en-US" sz="2400" b="1" dirty="0">
                <a:latin typeface="Arial" charset="0"/>
                <a:cs typeface="Arial" charset="0"/>
              </a:rPr>
              <a:t>I</a:t>
            </a:r>
            <a:r>
              <a:rPr lang="en-US" sz="2400" dirty="0">
                <a:latin typeface="Arial" charset="0"/>
                <a:cs typeface="Arial" charset="0"/>
              </a:rPr>
              <a:t>dentifier </a:t>
            </a:r>
            <a:r>
              <a:rPr lang="en-US" sz="2400" b="1" dirty="0">
                <a:latin typeface="Arial" charset="0"/>
                <a:cs typeface="Arial" charset="0"/>
              </a:rPr>
              <a:t>T</a:t>
            </a:r>
            <a:r>
              <a:rPr lang="en-US" sz="2400" dirty="0">
                <a:latin typeface="Arial" charset="0"/>
                <a:cs typeface="Arial" charset="0"/>
              </a:rPr>
              <a:t>echnologies </a:t>
            </a:r>
            <a:r>
              <a:rPr lang="en-US" sz="2400" b="1" dirty="0">
                <a:latin typeface="Arial" charset="0"/>
                <a:cs typeface="Arial" charset="0"/>
              </a:rPr>
              <a:t>H</a:t>
            </a:r>
            <a:r>
              <a:rPr lang="en-US" sz="2400" dirty="0">
                <a:latin typeface="Arial" charset="0"/>
                <a:cs typeface="Arial" charset="0"/>
              </a:rPr>
              <a:t>ealth </a:t>
            </a:r>
            <a:r>
              <a:rPr lang="en-US" sz="2400" b="1" dirty="0">
                <a:latin typeface="Arial" charset="0"/>
                <a:cs typeface="Arial" charset="0"/>
              </a:rPr>
              <a:t>I</a:t>
            </a:r>
            <a:r>
              <a:rPr lang="en-US" sz="2400" dirty="0">
                <a:latin typeface="Arial" charset="0"/>
                <a:cs typeface="Arial" charset="0"/>
              </a:rPr>
              <a:t>ndicators is an ICANN initiative to “</a:t>
            </a:r>
            <a:r>
              <a:rPr lang="en-US" sz="2400" b="1" dirty="0">
                <a:latin typeface="Arial" charset="0"/>
                <a:cs typeface="Arial" charset="0"/>
              </a:rPr>
              <a:t>measure</a:t>
            </a:r>
            <a:r>
              <a:rPr lang="en-US" sz="2400" dirty="0">
                <a:latin typeface="Arial" charset="0"/>
                <a:cs typeface="Arial" charset="0"/>
              </a:rPr>
              <a:t>” the “</a:t>
            </a:r>
            <a:r>
              <a:rPr lang="en-US" sz="2400" b="1" dirty="0">
                <a:latin typeface="Arial" charset="0"/>
                <a:cs typeface="Arial" charset="0"/>
              </a:rPr>
              <a:t>health</a:t>
            </a:r>
            <a:r>
              <a:rPr lang="en-US" sz="2400" dirty="0">
                <a:latin typeface="Arial" charset="0"/>
                <a:cs typeface="Arial" charset="0"/>
              </a:rPr>
              <a:t>” of the “</a:t>
            </a:r>
            <a:r>
              <a:rPr lang="en-US" sz="2400" b="1" dirty="0">
                <a:latin typeface="Arial" charset="0"/>
                <a:cs typeface="Arial" charset="0"/>
              </a:rPr>
              <a:t>identifier system</a:t>
            </a:r>
            <a:r>
              <a:rPr lang="en-US" sz="2400" dirty="0">
                <a:latin typeface="Arial" charset="0"/>
                <a:cs typeface="Arial" charset="0"/>
              </a:rPr>
              <a:t>” that “</a:t>
            </a:r>
            <a:r>
              <a:rPr lang="en-US" sz="2400" b="1" dirty="0">
                <a:latin typeface="Arial" charset="0"/>
                <a:cs typeface="Arial" charset="0"/>
              </a:rPr>
              <a:t>ICANN helps coordinate</a:t>
            </a:r>
            <a:r>
              <a:rPr lang="en-US" sz="2400" dirty="0">
                <a:latin typeface="Arial" charset="0"/>
                <a:cs typeface="Arial" charset="0"/>
              </a:rPr>
              <a:t>”.</a:t>
            </a:r>
            <a:br>
              <a:rPr lang="en-US" sz="2400" dirty="0">
                <a:latin typeface="Arial" charset="0"/>
                <a:cs typeface="Arial" charset="0"/>
              </a:rPr>
            </a:br>
            <a:endParaRPr lang="en-US" sz="2400" dirty="0">
              <a:latin typeface="Arial" charset="0"/>
              <a:cs typeface="Arial" charset="0"/>
            </a:endParaRPr>
          </a:p>
          <a:p>
            <a:r>
              <a:rPr lang="en-US" sz="2400" dirty="0">
                <a:latin typeface="Arial" charset="0"/>
                <a:cs typeface="Arial" charset="0"/>
              </a:rPr>
              <a:t>The goal is to produce a set of </a:t>
            </a:r>
            <a:r>
              <a:rPr lang="en-US" sz="2400" b="1" dirty="0">
                <a:latin typeface="Arial" charset="0"/>
                <a:cs typeface="Arial" charset="0"/>
              </a:rPr>
              <a:t>indicators</a:t>
            </a:r>
            <a:r>
              <a:rPr lang="en-US" sz="2400" dirty="0">
                <a:latin typeface="Arial" charset="0"/>
                <a:cs typeface="Arial" charset="0"/>
              </a:rPr>
              <a:t> that will be </a:t>
            </a:r>
            <a:r>
              <a:rPr lang="en-US" sz="2400" b="1" dirty="0">
                <a:latin typeface="Arial" charset="0"/>
                <a:cs typeface="Arial" charset="0"/>
              </a:rPr>
              <a:t>measured and tracked over time </a:t>
            </a:r>
            <a:r>
              <a:rPr lang="en-US" sz="2400" dirty="0">
                <a:latin typeface="Arial" charset="0"/>
                <a:cs typeface="Arial" charset="0"/>
              </a:rPr>
              <a:t>that will help determine if the system of identifiers is overall doing better or worse.</a:t>
            </a:r>
            <a:br>
              <a:rPr lang="en-US" sz="2400" dirty="0">
                <a:latin typeface="Arial" charset="0"/>
                <a:cs typeface="Arial" charset="0"/>
              </a:rPr>
            </a:br>
            <a:endParaRPr lang="en-US" sz="2400" dirty="0">
              <a:latin typeface="Arial" charset="0"/>
              <a:cs typeface="Arial" charset="0"/>
            </a:endParaRPr>
          </a:p>
          <a:p>
            <a:r>
              <a:rPr lang="en-US" sz="2400" dirty="0">
                <a:latin typeface="Arial" charset="0"/>
                <a:cs typeface="Arial" charset="0"/>
              </a:rPr>
              <a:t>This is a long term project, expected to run for a number of years.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00148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D4C2E72-8897-7041-9953-51AE292328C3}"/>
              </a:ext>
            </a:extLst>
          </p:cNvPr>
          <p:cNvSpPr/>
          <p:nvPr/>
        </p:nvSpPr>
        <p:spPr>
          <a:xfrm>
            <a:off x="459467" y="3097350"/>
            <a:ext cx="7907338" cy="127944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5079DCAD-C2C1-3941-9773-FEADD96D2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ITHI Data: ICANN + Partners + Contracts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2B0CF71-9EB3-E741-8EBD-D43697070E2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9600" y="1200583"/>
            <a:ext cx="7907338" cy="4571813"/>
          </a:xfrm>
        </p:spPr>
        <p:txBody>
          <a:bodyPr>
            <a:normAutofit fontScale="92500" lnSpcReduction="10000"/>
          </a:bodyPr>
          <a:lstStyle/>
          <a:p>
            <a:r>
              <a:rPr lang="en-US" sz="2400" b="1" dirty="0"/>
              <a:t>ICANN (Internal Data)</a:t>
            </a:r>
          </a:p>
          <a:p>
            <a:pPr lvl="1"/>
            <a:r>
              <a:rPr lang="en-US" sz="2400" dirty="0"/>
              <a:t>Compliance department (M1)</a:t>
            </a:r>
          </a:p>
          <a:p>
            <a:pPr lvl="1"/>
            <a:r>
              <a:rPr lang="en-US" sz="2400" dirty="0"/>
              <a:t>DAAR (M2)</a:t>
            </a:r>
          </a:p>
          <a:p>
            <a:pPr lvl="1"/>
            <a:r>
              <a:rPr lang="en-US" sz="2400" dirty="0"/>
              <a:t>IMRS data (M3)</a:t>
            </a:r>
          </a:p>
          <a:p>
            <a:pPr lvl="1"/>
            <a:r>
              <a:rPr lang="en-US" sz="2400" dirty="0"/>
              <a:t>Root zone (M7)</a:t>
            </a:r>
          </a:p>
          <a:p>
            <a:r>
              <a:rPr lang="en-US" sz="2400" b="1" dirty="0"/>
              <a:t>White box measurements with partners</a:t>
            </a:r>
          </a:p>
          <a:p>
            <a:pPr lvl="1"/>
            <a:r>
              <a:rPr lang="en-US" sz="2400" dirty="0"/>
              <a:t>Measurements at recursive &amp; authoritative servers</a:t>
            </a:r>
          </a:p>
          <a:p>
            <a:pPr lvl="1"/>
            <a:r>
              <a:rPr lang="en-US" sz="2400" dirty="0"/>
              <a:t>M4, M6, M8</a:t>
            </a:r>
          </a:p>
          <a:p>
            <a:r>
              <a:rPr lang="en-US" sz="2400" b="1" dirty="0"/>
              <a:t>Black box measurements</a:t>
            </a:r>
          </a:p>
          <a:p>
            <a:pPr lvl="1"/>
            <a:r>
              <a:rPr lang="en-US" sz="2400" dirty="0"/>
              <a:t>APNIC/Google Ads platform</a:t>
            </a:r>
          </a:p>
          <a:p>
            <a:pPr lvl="1"/>
            <a:r>
              <a:rPr lang="en-US" sz="2400" dirty="0"/>
              <a:t>Eyeball view of resolvers M5</a:t>
            </a:r>
          </a:p>
        </p:txBody>
      </p:sp>
      <p:sp>
        <p:nvSpPr>
          <p:cNvPr id="2" name="Rounded Rectangular Callout 1">
            <a:extLst>
              <a:ext uri="{FF2B5EF4-FFF2-40B4-BE49-F238E27FC236}">
                <a16:creationId xmlns:a16="http://schemas.microsoft.com/office/drawing/2014/main" id="{1CFCDACF-A1C1-9849-B7CE-FB9ACF3CFE2B}"/>
              </a:ext>
            </a:extLst>
          </p:cNvPr>
          <p:cNvSpPr/>
          <p:nvPr/>
        </p:nvSpPr>
        <p:spPr>
          <a:xfrm>
            <a:off x="6119973" y="842480"/>
            <a:ext cx="2414427" cy="2075380"/>
          </a:xfrm>
          <a:prstGeom prst="wedgeRoundRectCallout">
            <a:avLst>
              <a:gd name="adj1" fmla="val -94450"/>
              <a:gd name="adj2" fmla="val 63490"/>
              <a:gd name="adj3" fmla="val 16667"/>
            </a:avLst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i="1" dirty="0"/>
              <a:t>This is where we need your help!</a:t>
            </a:r>
          </a:p>
        </p:txBody>
      </p:sp>
    </p:spTree>
    <p:extLst>
      <p:ext uri="{BB962C8B-B14F-4D97-AF65-F5344CB8AC3E}">
        <p14:creationId xmlns:p14="http://schemas.microsoft.com/office/powerpoint/2010/main" val="11139272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D26F41-ECF3-7B4C-9931-037E8070D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ITHI Results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D956FF-820F-1B79-9BD2-89C3669D13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9" y="1823130"/>
            <a:ext cx="9119181" cy="3211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7315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780675-ABCE-D274-814D-B3DE5D5CBC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779D5-2EA8-AD50-8587-9D801E293D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Concentration of authoritative resolvers</a:t>
            </a:r>
          </a:p>
        </p:txBody>
      </p:sp>
      <p:pic>
        <p:nvPicPr>
          <p:cNvPr id="3" name="Content Placeholder 11">
            <a:extLst>
              <a:ext uri="{FF2B5EF4-FFF2-40B4-BE49-F238E27FC236}">
                <a16:creationId xmlns:a16="http://schemas.microsoft.com/office/drawing/2014/main" id="{9AC236B4-3E76-C7E3-FD02-24CCAFE470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888" y="2170657"/>
            <a:ext cx="5394151" cy="3132087"/>
          </a:xfrm>
          <a:prstGeom prst="rect">
            <a:avLst/>
          </a:prstGeom>
        </p:spPr>
      </p:pic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CC5272DE-8837-7DF9-C100-28203CCBDBB5}"/>
              </a:ext>
            </a:extLst>
          </p:cNvPr>
          <p:cNvSpPr txBox="1">
            <a:spLocks/>
          </p:cNvSpPr>
          <p:nvPr/>
        </p:nvSpPr>
        <p:spPr>
          <a:xfrm>
            <a:off x="5671030" y="2226469"/>
            <a:ext cx="2844320" cy="3263504"/>
          </a:xfrm>
        </p:spPr>
        <p:txBody>
          <a:bodyPr>
            <a:normAutofit fontScale="6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GoDaddy serves largest share of the COM Zone</a:t>
            </a:r>
          </a:p>
          <a:p>
            <a:pPr lvl="1"/>
            <a:r>
              <a:rPr lang="en-US"/>
              <a:t>And some of the top 1M as well</a:t>
            </a:r>
          </a:p>
          <a:p>
            <a:r>
              <a:rPr lang="en-US"/>
              <a:t>Cloudflare and AWS serve largest shares of “middle size” domains</a:t>
            </a:r>
          </a:p>
          <a:p>
            <a:r>
              <a:rPr lang="en-US"/>
              <a:t>Cumulative share of big DNS Hosters never exceeds 50%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0953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A3F090C-2415-B740-85A0-01AE44530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Privacy</a:t>
            </a:r>
            <a:endParaRPr lang="en-US" dirty="0"/>
          </a:p>
        </p:txBody>
      </p:sp>
      <p:sp>
        <p:nvSpPr>
          <p:cNvPr id="59" name="Rounded Rectangle 58">
            <a:extLst>
              <a:ext uri="{FF2B5EF4-FFF2-40B4-BE49-F238E27FC236}">
                <a16:creationId xmlns:a16="http://schemas.microsoft.com/office/drawing/2014/main" id="{191FF5B1-9EB4-0D4F-BD86-C160C04A045E}"/>
              </a:ext>
            </a:extLst>
          </p:cNvPr>
          <p:cNvSpPr/>
          <p:nvPr/>
        </p:nvSpPr>
        <p:spPr>
          <a:xfrm>
            <a:off x="3098219" y="1370795"/>
            <a:ext cx="5774848" cy="3345793"/>
          </a:xfrm>
          <a:prstGeom prst="round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Rounded Rectangle 59">
            <a:extLst>
              <a:ext uri="{FF2B5EF4-FFF2-40B4-BE49-F238E27FC236}">
                <a16:creationId xmlns:a16="http://schemas.microsoft.com/office/drawing/2014/main" id="{0B4F31D7-7032-B049-AD40-88D5C4277343}"/>
              </a:ext>
            </a:extLst>
          </p:cNvPr>
          <p:cNvSpPr/>
          <p:nvPr/>
        </p:nvSpPr>
        <p:spPr>
          <a:xfrm>
            <a:off x="259644" y="1370796"/>
            <a:ext cx="2473045" cy="3345793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89A82A80-61AD-8749-8469-749695415A6F}"/>
              </a:ext>
            </a:extLst>
          </p:cNvPr>
          <p:cNvGrpSpPr/>
          <p:nvPr/>
        </p:nvGrpSpPr>
        <p:grpSpPr>
          <a:xfrm>
            <a:off x="379142" y="1969992"/>
            <a:ext cx="2186386" cy="2390996"/>
            <a:chOff x="408227" y="975554"/>
            <a:chExt cx="1955927" cy="1632697"/>
          </a:xfrm>
        </p:grpSpPr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C0514B01-EAFB-CD44-9B15-A6B9149B04DC}"/>
                </a:ext>
              </a:extLst>
            </p:cNvPr>
            <p:cNvSpPr/>
            <p:nvPr/>
          </p:nvSpPr>
          <p:spPr>
            <a:xfrm>
              <a:off x="408227" y="975554"/>
              <a:ext cx="1955927" cy="1632697"/>
            </a:xfrm>
            <a:prstGeom prst="rect">
              <a:avLst/>
            </a:prstGeom>
            <a:solidFill>
              <a:srgbClr val="4472C4">
                <a:alpha val="77000"/>
              </a:srgbClr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BA83A593-88F2-8B40-B9C3-05D4E38018D2}"/>
                </a:ext>
              </a:extLst>
            </p:cNvPr>
            <p:cNvSpPr txBox="1"/>
            <p:nvPr/>
          </p:nvSpPr>
          <p:spPr>
            <a:xfrm>
              <a:off x="682899" y="1005055"/>
              <a:ext cx="1446022" cy="401648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ts val="26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7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</a:rPr>
                <a:t>Raw Data</a:t>
              </a: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D8286A35-5ACA-0043-898B-75CE8CA92163}"/>
              </a:ext>
            </a:extLst>
          </p:cNvPr>
          <p:cNvGrpSpPr/>
          <p:nvPr/>
        </p:nvGrpSpPr>
        <p:grpSpPr>
          <a:xfrm>
            <a:off x="3569677" y="2936067"/>
            <a:ext cx="1955927" cy="1394847"/>
            <a:chOff x="3348765" y="1213404"/>
            <a:chExt cx="1955927" cy="1394847"/>
          </a:xfrm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5C404235-9FDF-6A4C-8006-A955B951E86C}"/>
                </a:ext>
              </a:extLst>
            </p:cNvPr>
            <p:cNvSpPr/>
            <p:nvPr/>
          </p:nvSpPr>
          <p:spPr>
            <a:xfrm>
              <a:off x="3348765" y="1213404"/>
              <a:ext cx="1955927" cy="1394847"/>
            </a:xfrm>
            <a:prstGeom prst="rect">
              <a:avLst/>
            </a:prstGeom>
            <a:solidFill>
              <a:srgbClr val="A5A5A5">
                <a:alpha val="80000"/>
              </a:srgbClr>
            </a:solidFill>
            <a:ln w="12700" cap="flat" cmpd="sng" algn="ctr">
              <a:solidFill>
                <a:srgbClr val="A5A5A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ED417361-3B26-0A43-88DD-AE3FA80478D8}"/>
                </a:ext>
              </a:extLst>
            </p:cNvPr>
            <p:cNvSpPr txBox="1"/>
            <p:nvPr/>
          </p:nvSpPr>
          <p:spPr>
            <a:xfrm>
              <a:off x="3594900" y="1340460"/>
              <a:ext cx="1446022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ts val="26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7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Arial"/>
                </a:rPr>
                <a:t>ITHI</a:t>
              </a:r>
            </a:p>
            <a:p>
              <a:pPr marL="0" marR="0" lvl="0" indent="0" algn="ctr" defTabSz="914400" eaLnBrk="1" fontAlgn="auto" latinLnBrk="0" hangingPunct="1">
                <a:lnSpc>
                  <a:spcPts val="26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7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Arial"/>
                </a:rPr>
                <a:t>Analysis</a:t>
              </a:r>
            </a:p>
          </p:txBody>
        </p:sp>
      </p:grpSp>
      <p:pic>
        <p:nvPicPr>
          <p:cNvPr id="67" name="Picture 66" descr="0309-arrow-right.eps">
            <a:extLst>
              <a:ext uri="{FF2B5EF4-FFF2-40B4-BE49-F238E27FC236}">
                <a16:creationId xmlns:a16="http://schemas.microsoft.com/office/drawing/2014/main" id="{3A303C7C-F730-C744-B75D-348C07C090E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rgbClr val="E7E6E6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7438" y="3447344"/>
            <a:ext cx="539472" cy="339272"/>
          </a:xfrm>
          <a:prstGeom prst="rect">
            <a:avLst/>
          </a:prstGeom>
        </p:spPr>
      </p:pic>
      <p:grpSp>
        <p:nvGrpSpPr>
          <p:cNvPr id="68" name="Group 67">
            <a:extLst>
              <a:ext uri="{FF2B5EF4-FFF2-40B4-BE49-F238E27FC236}">
                <a16:creationId xmlns:a16="http://schemas.microsoft.com/office/drawing/2014/main" id="{3D67457B-5D98-3D40-842D-81124027B7F9}"/>
              </a:ext>
            </a:extLst>
          </p:cNvPr>
          <p:cNvGrpSpPr/>
          <p:nvPr/>
        </p:nvGrpSpPr>
        <p:grpSpPr>
          <a:xfrm>
            <a:off x="6529754" y="2849801"/>
            <a:ext cx="1955927" cy="1481113"/>
            <a:chOff x="6328381" y="1127138"/>
            <a:chExt cx="1955927" cy="1481113"/>
          </a:xfrm>
          <a:solidFill>
            <a:srgbClr val="ED7D31"/>
          </a:solidFill>
        </p:grpSpPr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8249AB7A-0BE0-354B-B205-FBC74C325A88}"/>
                </a:ext>
              </a:extLst>
            </p:cNvPr>
            <p:cNvSpPr/>
            <p:nvPr/>
          </p:nvSpPr>
          <p:spPr>
            <a:xfrm>
              <a:off x="6328381" y="1213404"/>
              <a:ext cx="1955927" cy="1394847"/>
            </a:xfrm>
            <a:prstGeom prst="rect">
              <a:avLst/>
            </a:prstGeom>
            <a:grpFill/>
            <a:ln w="12700" cap="flat" cmpd="sng" algn="ctr">
              <a:solidFill>
                <a:srgbClr val="FFC000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endParaRP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47FE6B64-4728-DE4C-86E9-8FED5B59CD82}"/>
                </a:ext>
              </a:extLst>
            </p:cNvPr>
            <p:cNvSpPr txBox="1"/>
            <p:nvPr/>
          </p:nvSpPr>
          <p:spPr>
            <a:xfrm>
              <a:off x="6574516" y="1127138"/>
              <a:ext cx="1446022" cy="147732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ts val="26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7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Arial"/>
                </a:rPr>
                <a:t>Publication</a:t>
              </a:r>
            </a:p>
            <a:p>
              <a:pPr marL="0" marR="0" lvl="0" indent="0" algn="ctr" defTabSz="914400" eaLnBrk="1" fontAlgn="auto" latinLnBrk="0" hangingPunct="1">
                <a:lnSpc>
                  <a:spcPts val="26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7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Arial"/>
                </a:rPr>
                <a:t>Via</a:t>
              </a:r>
            </a:p>
            <a:p>
              <a:pPr marL="0" marR="0" lvl="0" indent="0" algn="ctr" defTabSz="914400" eaLnBrk="1" fontAlgn="auto" latinLnBrk="0" hangingPunct="1">
                <a:lnSpc>
                  <a:spcPts val="26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7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Arial"/>
                </a:rPr>
                <a:t>Open Data</a:t>
              </a:r>
              <a:br>
                <a:rPr kumimoji="0" lang="en-US" sz="17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Arial"/>
                </a:rPr>
              </a:br>
              <a:r>
                <a:rPr kumimoji="0" lang="en-US" sz="17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Arial"/>
                </a:rPr>
                <a:t>Program</a:t>
              </a:r>
            </a:p>
          </p:txBody>
        </p:sp>
      </p:grpSp>
      <p:sp>
        <p:nvSpPr>
          <p:cNvPr id="71" name="Rectangle 70">
            <a:extLst>
              <a:ext uri="{FF2B5EF4-FFF2-40B4-BE49-F238E27FC236}">
                <a16:creationId xmlns:a16="http://schemas.microsoft.com/office/drawing/2014/main" id="{68AA05FD-B464-CF4A-9D88-CDB200FF37DC}"/>
              </a:ext>
            </a:extLst>
          </p:cNvPr>
          <p:cNvSpPr/>
          <p:nvPr/>
        </p:nvSpPr>
        <p:spPr>
          <a:xfrm>
            <a:off x="379142" y="1818679"/>
            <a:ext cx="2186386" cy="151313"/>
          </a:xfrm>
          <a:prstGeom prst="rect">
            <a:avLst/>
          </a:prstGeom>
          <a:solidFill>
            <a:srgbClr val="156493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840166A2-0E36-F248-83E4-2FE70065CB38}"/>
              </a:ext>
            </a:extLst>
          </p:cNvPr>
          <p:cNvSpPr/>
          <p:nvPr/>
        </p:nvSpPr>
        <p:spPr>
          <a:xfrm>
            <a:off x="3579287" y="2789233"/>
            <a:ext cx="1955927" cy="146834"/>
          </a:xfrm>
          <a:prstGeom prst="rect">
            <a:avLst/>
          </a:prstGeom>
          <a:solidFill>
            <a:srgbClr val="145052"/>
          </a:solidFill>
          <a:ln w="19050" cap="flat" cmpd="sng" algn="ctr">
            <a:solidFill>
              <a:srgbClr val="175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031ABA52-D391-FB46-B1A0-70331D34B49A}"/>
              </a:ext>
            </a:extLst>
          </p:cNvPr>
          <p:cNvSpPr/>
          <p:nvPr/>
        </p:nvSpPr>
        <p:spPr>
          <a:xfrm>
            <a:off x="6529754" y="2794680"/>
            <a:ext cx="1955927" cy="146834"/>
          </a:xfrm>
          <a:prstGeom prst="rect">
            <a:avLst/>
          </a:prstGeom>
          <a:solidFill>
            <a:srgbClr val="BA7132"/>
          </a:solidFill>
          <a:ln w="12700" cap="flat" cmpd="sng" algn="ctr">
            <a:solidFill>
              <a:srgbClr val="B8713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343AF48E-9D9E-0045-A5A0-1D5417661DFC}"/>
              </a:ext>
            </a:extLst>
          </p:cNvPr>
          <p:cNvSpPr txBox="1"/>
          <p:nvPr/>
        </p:nvSpPr>
        <p:spPr>
          <a:xfrm>
            <a:off x="1082952" y="4018249"/>
            <a:ext cx="822854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>
                <a:solidFill>
                  <a:prstClr val="white"/>
                </a:solidFill>
                <a:latin typeface="Calibri" panose="020F0502020204030204"/>
                <a:cs typeface="Source Sans Pro"/>
              </a:rPr>
              <a:t>Statistics</a:t>
            </a: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73E9F610-0D9E-F449-8E82-57C9FB757232}"/>
              </a:ext>
            </a:extLst>
          </p:cNvPr>
          <p:cNvCxnSpPr/>
          <p:nvPr/>
        </p:nvCxnSpPr>
        <p:spPr>
          <a:xfrm>
            <a:off x="2969482" y="1236983"/>
            <a:ext cx="0" cy="3815255"/>
          </a:xfrm>
          <a:prstGeom prst="line">
            <a:avLst/>
          </a:prstGeom>
          <a:noFill/>
          <a:ln w="38100" cap="flat" cmpd="sng" algn="ctr">
            <a:solidFill>
              <a:sysClr val="windowText" lastClr="000000"/>
            </a:solidFill>
            <a:prstDash val="lgDash"/>
            <a:miter lim="800000"/>
          </a:ln>
          <a:effectLst/>
        </p:spPr>
      </p:cxnSp>
      <p:sp>
        <p:nvSpPr>
          <p:cNvPr id="76" name="TextBox 75">
            <a:extLst>
              <a:ext uri="{FF2B5EF4-FFF2-40B4-BE49-F238E27FC236}">
                <a16:creationId xmlns:a16="http://schemas.microsoft.com/office/drawing/2014/main" id="{A5F4D70B-C2BE-D040-868F-BD0929373DB2}"/>
              </a:ext>
            </a:extLst>
          </p:cNvPr>
          <p:cNvSpPr txBox="1"/>
          <p:nvPr/>
        </p:nvSpPr>
        <p:spPr>
          <a:xfrm>
            <a:off x="753063" y="1453099"/>
            <a:ext cx="1548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ICANN Partner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81FD595B-FB9B-CC41-894C-1D7304E333EA}"/>
              </a:ext>
            </a:extLst>
          </p:cNvPr>
          <p:cNvSpPr txBox="1"/>
          <p:nvPr/>
        </p:nvSpPr>
        <p:spPr>
          <a:xfrm>
            <a:off x="5453069" y="1968765"/>
            <a:ext cx="1188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ICANN Org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19B200E2-F3F2-7240-B2D8-2B59B4DE1FA0}"/>
              </a:ext>
            </a:extLst>
          </p:cNvPr>
          <p:cNvSpPr txBox="1"/>
          <p:nvPr/>
        </p:nvSpPr>
        <p:spPr>
          <a:xfrm>
            <a:off x="1362635" y="5199072"/>
            <a:ext cx="28875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No PII, only statistics,</a:t>
            </a:r>
            <a:br>
              <a:rPr lang="en-US" sz="2400" dirty="0">
                <a:solidFill>
                  <a:prstClr val="black"/>
                </a:solidFill>
                <a:latin typeface="Calibri" panose="020F0502020204030204"/>
              </a:rPr>
            </a:b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are sent to ICANN org</a:t>
            </a:r>
          </a:p>
        </p:txBody>
      </p: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741B7FE1-F3E3-154E-80E2-8E2022AC7C75}"/>
              </a:ext>
            </a:extLst>
          </p:cNvPr>
          <p:cNvCxnSpPr>
            <a:cxnSpLocks/>
          </p:cNvCxnSpPr>
          <p:nvPr/>
        </p:nvCxnSpPr>
        <p:spPr>
          <a:xfrm>
            <a:off x="2026264" y="4125927"/>
            <a:ext cx="1543413" cy="0"/>
          </a:xfrm>
          <a:prstGeom prst="straightConnector1">
            <a:avLst/>
          </a:prstGeom>
          <a:noFill/>
          <a:ln w="762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30E4F19C-C28F-C141-91F7-CDAF7FFBC8BF}"/>
              </a:ext>
            </a:extLst>
          </p:cNvPr>
          <p:cNvCxnSpPr/>
          <p:nvPr/>
        </p:nvCxnSpPr>
        <p:spPr>
          <a:xfrm>
            <a:off x="2828723" y="1236983"/>
            <a:ext cx="0" cy="3815255"/>
          </a:xfrm>
          <a:prstGeom prst="line">
            <a:avLst/>
          </a:prstGeom>
          <a:noFill/>
          <a:ln w="38100" cap="flat" cmpd="sng" algn="ctr">
            <a:solidFill>
              <a:sysClr val="windowText" lastClr="000000"/>
            </a:solidFill>
            <a:prstDash val="lgDash"/>
            <a:miter lim="800000"/>
          </a:ln>
          <a:effectLst/>
        </p:spPr>
      </p:cxnSp>
      <p:sp>
        <p:nvSpPr>
          <p:cNvPr id="83" name="TextBox 82">
            <a:extLst>
              <a:ext uri="{FF2B5EF4-FFF2-40B4-BE49-F238E27FC236}">
                <a16:creationId xmlns:a16="http://schemas.microsoft.com/office/drawing/2014/main" id="{1EC83D42-49FC-7F46-A11F-56503E0FC2DC}"/>
              </a:ext>
            </a:extLst>
          </p:cNvPr>
          <p:cNvSpPr txBox="1"/>
          <p:nvPr/>
        </p:nvSpPr>
        <p:spPr>
          <a:xfrm>
            <a:off x="5745364" y="5199072"/>
            <a:ext cx="23651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No “naming and shaming”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9D86EBEC-1165-1142-B957-DA6FB13BBEEE}"/>
              </a:ext>
            </a:extLst>
          </p:cNvPr>
          <p:cNvCxnSpPr>
            <a:cxnSpLocks/>
          </p:cNvCxnSpPr>
          <p:nvPr/>
        </p:nvCxnSpPr>
        <p:spPr>
          <a:xfrm>
            <a:off x="1494379" y="2455524"/>
            <a:ext cx="0" cy="1577936"/>
          </a:xfrm>
          <a:prstGeom prst="straightConnector1">
            <a:avLst/>
          </a:prstGeom>
          <a:noFill/>
          <a:ln w="762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80" name="Summing Junction 79">
            <a:extLst>
              <a:ext uri="{FF2B5EF4-FFF2-40B4-BE49-F238E27FC236}">
                <a16:creationId xmlns:a16="http://schemas.microsoft.com/office/drawing/2014/main" id="{79BE9C7C-B120-0145-9CBD-97A20F6E3212}"/>
              </a:ext>
            </a:extLst>
          </p:cNvPr>
          <p:cNvSpPr/>
          <p:nvPr/>
        </p:nvSpPr>
        <p:spPr>
          <a:xfrm>
            <a:off x="954044" y="2624220"/>
            <a:ext cx="1080671" cy="1060923"/>
          </a:xfrm>
          <a:prstGeom prst="flowChartSummingJunction">
            <a:avLst/>
          </a:prstGeom>
          <a:solidFill>
            <a:srgbClr val="ED7D31"/>
          </a:solidFill>
          <a:ln w="12700" cap="flat" cmpd="sng" algn="ctr">
            <a:solidFill>
              <a:srgbClr val="ED7D31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C0627B3E-3E61-3E49-B813-5811D9F63324}"/>
              </a:ext>
            </a:extLst>
          </p:cNvPr>
          <p:cNvSpPr txBox="1"/>
          <p:nvPr/>
        </p:nvSpPr>
        <p:spPr>
          <a:xfrm>
            <a:off x="1185878" y="2820556"/>
            <a:ext cx="5815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prstClr val="white"/>
                </a:solidFill>
                <a:latin typeface="Calibri" panose="020F0502020204030204"/>
              </a:rPr>
              <a:t>ITHI</a:t>
            </a:r>
          </a:p>
          <a:p>
            <a:r>
              <a:rPr lang="en-US" b="1" dirty="0">
                <a:solidFill>
                  <a:prstClr val="white"/>
                </a:solidFill>
                <a:latin typeface="Calibri" panose="020F0502020204030204"/>
              </a:rPr>
              <a:t>Tool</a:t>
            </a:r>
          </a:p>
        </p:txBody>
      </p:sp>
    </p:spTree>
    <p:extLst>
      <p:ext uri="{BB962C8B-B14F-4D97-AF65-F5344CB8AC3E}">
        <p14:creationId xmlns:p14="http://schemas.microsoft.com/office/powerpoint/2010/main" val="30577533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E98C0FA-72BD-C545-9A28-EB3E6D319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for Partners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AD5E864-6B64-2A4A-B8E1-C7A7DA632E47}"/>
              </a:ext>
            </a:extLst>
          </p:cNvPr>
          <p:cNvSpPr txBox="1">
            <a:spLocks/>
          </p:cNvSpPr>
          <p:nvPr/>
        </p:nvSpPr>
        <p:spPr>
          <a:xfrm>
            <a:off x="618330" y="1335987"/>
            <a:ext cx="8248267" cy="520021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Comparing current results to baseline can serve as an </a:t>
            </a:r>
            <a:r>
              <a:rPr lang="en-US" sz="2400" b="1" dirty="0"/>
              <a:t>anomaly detection system</a:t>
            </a:r>
            <a:r>
              <a:rPr lang="en-US" sz="2400" dirty="0"/>
              <a:t>.</a:t>
            </a:r>
            <a:br>
              <a:rPr lang="en-US" sz="2400" dirty="0"/>
            </a:br>
            <a:endParaRPr lang="en-US" sz="2400" dirty="0"/>
          </a:p>
          <a:p>
            <a:r>
              <a:rPr lang="en-US" sz="2400" dirty="0"/>
              <a:t>Partners can decide to share their data with others in exchange for reciprocity.</a:t>
            </a:r>
            <a:br>
              <a:rPr lang="en-US" sz="2400" dirty="0"/>
            </a:br>
            <a:endParaRPr lang="en-US" sz="2400" dirty="0"/>
          </a:p>
          <a:p>
            <a:pPr lvl="2"/>
            <a:r>
              <a:rPr lang="en-US" sz="2000" dirty="0"/>
              <a:t>if a collection point observes a divergence from its baseline but others point don't, it might be an indicator that an attack is under way.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591315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Engage with ICANN</a:t>
            </a:r>
            <a:endParaRPr lang="en-US" dirty="0"/>
          </a:p>
        </p:txBody>
      </p:sp>
      <p:sp>
        <p:nvSpPr>
          <p:cNvPr id="5" name="Text Placeholder 32"/>
          <p:cNvSpPr txBox="1">
            <a:spLocks/>
          </p:cNvSpPr>
          <p:nvPr/>
        </p:nvSpPr>
        <p:spPr bwMode="auto">
          <a:xfrm>
            <a:off x="2543489" y="1552703"/>
            <a:ext cx="6600509" cy="329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normAutofit/>
          </a:bodyPr>
          <a:lstStyle>
            <a:lvl1pPr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+mn-lt"/>
                <a:cs typeface="Arial"/>
              </a:rPr>
              <a:t>Visit us at </a:t>
            </a:r>
            <a:r>
              <a:rPr lang="en-US" sz="2000" b="1" dirty="0">
                <a:solidFill>
                  <a:schemeClr val="bg1"/>
                </a:solidFill>
                <a:latin typeface="+mn-lt"/>
                <a:cs typeface="Arial"/>
              </a:rPr>
              <a:t>https://</a:t>
            </a:r>
            <a:r>
              <a:rPr lang="en-US" sz="2000" b="1" dirty="0" err="1">
                <a:solidFill>
                  <a:schemeClr val="bg1"/>
                </a:solidFill>
                <a:latin typeface="+mn-lt"/>
                <a:cs typeface="Arial"/>
              </a:rPr>
              <a:t>ithi.research.icann.org</a:t>
            </a:r>
            <a:endParaRPr lang="en-US" sz="2000" b="1" dirty="0">
              <a:solidFill>
                <a:schemeClr val="bg1"/>
              </a:solidFill>
              <a:latin typeface="+mn-lt"/>
              <a:cs typeface="Arial"/>
            </a:endParaRPr>
          </a:p>
        </p:txBody>
      </p:sp>
      <p:sp>
        <p:nvSpPr>
          <p:cNvPr id="6" name="Text Placeholder 33"/>
          <p:cNvSpPr txBox="1">
            <a:spLocks/>
          </p:cNvSpPr>
          <p:nvPr/>
        </p:nvSpPr>
        <p:spPr bwMode="auto">
          <a:xfrm>
            <a:off x="2543489" y="1049144"/>
            <a:ext cx="5230690" cy="325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normAutofit fontScale="92500" lnSpcReduction="10000"/>
          </a:bodyPr>
          <a:lstStyle>
            <a:lvl1pPr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AU" sz="2700" b="1" dirty="0">
                <a:solidFill>
                  <a:schemeClr val="bg1"/>
                </a:solidFill>
                <a:latin typeface="+mn-lt"/>
                <a:ea typeface="Segoe UI" charset="0"/>
                <a:cs typeface="Arial"/>
              </a:rPr>
              <a:t>Thank You and Questions</a:t>
            </a:r>
          </a:p>
        </p:txBody>
      </p:sp>
      <p:sp>
        <p:nvSpPr>
          <p:cNvPr id="28" name="Text Placeholder 29"/>
          <p:cNvSpPr txBox="1">
            <a:spLocks/>
          </p:cNvSpPr>
          <p:nvPr/>
        </p:nvSpPr>
        <p:spPr>
          <a:xfrm>
            <a:off x="2543489" y="1865312"/>
            <a:ext cx="5973449" cy="65825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Tx/>
              <a:buNone/>
              <a:defRPr lang="en-US" sz="2000" kern="1200" dirty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Email: Alain.Durand@icann.org</a:t>
            </a:r>
          </a:p>
          <a:p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2543489" y="3169143"/>
            <a:ext cx="6809361" cy="2600048"/>
            <a:chOff x="2543489" y="3169143"/>
            <a:chExt cx="6809361" cy="2600048"/>
          </a:xfrm>
        </p:grpSpPr>
        <p:grpSp>
          <p:nvGrpSpPr>
            <p:cNvPr id="29" name="Group 28"/>
            <p:cNvGrpSpPr/>
            <p:nvPr/>
          </p:nvGrpSpPr>
          <p:grpSpPr>
            <a:xfrm>
              <a:off x="2543489" y="5403431"/>
              <a:ext cx="3416667" cy="365760"/>
              <a:chOff x="5325979" y="4715893"/>
              <a:chExt cx="3416667" cy="365760"/>
            </a:xfrm>
          </p:grpSpPr>
          <p:sp>
            <p:nvSpPr>
              <p:cNvPr id="30" name="Text Placeholder 32"/>
              <p:cNvSpPr txBox="1">
                <a:spLocks/>
              </p:cNvSpPr>
              <p:nvPr/>
            </p:nvSpPr>
            <p:spPr>
              <a:xfrm>
                <a:off x="5793339" y="4734885"/>
                <a:ext cx="2949307" cy="339725"/>
              </a:xfrm>
              <a:prstGeom prst="rect">
                <a:avLst/>
              </a:prstGeom>
            </p:spPr>
            <p:txBody>
              <a:bodyPr lIns="0" tIns="0" rIns="0" bIns="0" anchor="ctr"/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defTabSz="457082">
                  <a:spcBef>
                    <a:spcPct val="20000"/>
                  </a:spcBef>
                  <a:buNone/>
                  <a:defRPr/>
                </a:pPr>
                <a:r>
                  <a:rPr lang="en-US" sz="1400" dirty="0" err="1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2"/>
                  </a:rPr>
                  <a:t>flickr.com</a:t>
                </a:r>
                <a:r>
                  <a:rPr lang="en-US" sz="1400" dirty="0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2"/>
                  </a:rPr>
                  <a:t>/</a:t>
                </a:r>
                <a:r>
                  <a:rPr lang="en-US" sz="1400" dirty="0" err="1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2"/>
                  </a:rPr>
                  <a:t>icann</a:t>
                </a:r>
                <a:endPara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</a:endParaRPr>
              </a:p>
            </p:txBody>
          </p:sp>
          <p:pic>
            <p:nvPicPr>
              <p:cNvPr id="31" name="Picture 30" descr="1420947842_social_style_3_flikr-128.png">
                <a:hlinkClick r:id="rId3" action="ppaction://hlinkfile"/>
              </p:cNvPr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325979" y="4715893"/>
                <a:ext cx="365760" cy="365760"/>
              </a:xfrm>
              <a:prstGeom prst="rect">
                <a:avLst/>
              </a:prstGeom>
            </p:spPr>
          </p:pic>
        </p:grpSp>
        <p:grpSp>
          <p:nvGrpSpPr>
            <p:cNvPr id="32" name="Group 31"/>
            <p:cNvGrpSpPr/>
            <p:nvPr/>
          </p:nvGrpSpPr>
          <p:grpSpPr>
            <a:xfrm>
              <a:off x="5716248" y="3169143"/>
              <a:ext cx="3636602" cy="365760"/>
              <a:chOff x="1235726" y="5571713"/>
              <a:chExt cx="3636602" cy="365760"/>
            </a:xfrm>
          </p:grpSpPr>
          <p:sp>
            <p:nvSpPr>
              <p:cNvPr id="33" name="Text Placeholder 32"/>
              <p:cNvSpPr txBox="1">
                <a:spLocks/>
              </p:cNvSpPr>
              <p:nvPr/>
            </p:nvSpPr>
            <p:spPr>
              <a:xfrm>
                <a:off x="1703086" y="5592033"/>
                <a:ext cx="3169242" cy="339725"/>
              </a:xfrm>
              <a:prstGeom prst="rect">
                <a:avLst/>
              </a:prstGeom>
            </p:spPr>
            <p:txBody>
              <a:bodyPr lIns="0" tIns="0" rIns="0" bIns="0" anchor="ctr"/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defTabSz="457082">
                  <a:spcBef>
                    <a:spcPct val="20000"/>
                  </a:spcBef>
                  <a:buNone/>
                  <a:defRPr/>
                </a:pPr>
                <a:r>
                  <a:rPr lang="en-US" sz="1400" dirty="0" err="1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5"/>
                  </a:rPr>
                  <a:t>linkedin</a:t>
                </a:r>
                <a:r>
                  <a:rPr lang="en-US" sz="1400" dirty="0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5"/>
                  </a:rPr>
                  <a:t>/company/</a:t>
                </a:r>
                <a:r>
                  <a:rPr lang="en-US" sz="1400" dirty="0" err="1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5"/>
                  </a:rPr>
                  <a:t>icann</a:t>
                </a:r>
                <a:endPara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</a:endParaRPr>
              </a:p>
            </p:txBody>
          </p:sp>
          <p:pic>
            <p:nvPicPr>
              <p:cNvPr id="34" name="Picture 33" descr="1420948164_social_style_3_in-128.png">
                <a:hlinkClick r:id="rId6" action="ppaction://hlinkfile"/>
              </p:cNvPr>
              <p:cNvPicPr>
                <a:picLocks noChangeAspect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235726" y="5571713"/>
                <a:ext cx="365760" cy="365760"/>
              </a:xfrm>
              <a:prstGeom prst="rect">
                <a:avLst/>
              </a:prstGeom>
            </p:spPr>
          </p:pic>
        </p:grpSp>
        <p:grpSp>
          <p:nvGrpSpPr>
            <p:cNvPr id="35" name="Group 34"/>
            <p:cNvGrpSpPr/>
            <p:nvPr/>
          </p:nvGrpSpPr>
          <p:grpSpPr>
            <a:xfrm>
              <a:off x="2543489" y="3169143"/>
              <a:ext cx="2809587" cy="365760"/>
              <a:chOff x="1235726" y="3073176"/>
              <a:chExt cx="2809587" cy="365760"/>
            </a:xfrm>
          </p:grpSpPr>
          <p:sp>
            <p:nvSpPr>
              <p:cNvPr id="36" name="Text Placeholder 32"/>
              <p:cNvSpPr txBox="1">
                <a:spLocks/>
              </p:cNvSpPr>
              <p:nvPr/>
            </p:nvSpPr>
            <p:spPr>
              <a:xfrm>
                <a:off x="1703087" y="3093496"/>
                <a:ext cx="2342226" cy="339725"/>
              </a:xfrm>
              <a:prstGeom prst="rect">
                <a:avLst/>
              </a:prstGeom>
            </p:spPr>
            <p:txBody>
              <a:bodyPr lIns="0" tIns="0" rIns="0" bIns="0" anchor="ctr"/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defTabSz="457082">
                  <a:spcBef>
                    <a:spcPct val="20000"/>
                  </a:spcBef>
                  <a:buNone/>
                  <a:defRPr/>
                </a:pPr>
                <a:r>
                  <a:rPr lang="en-US" sz="1400" dirty="0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8"/>
                  </a:rPr>
                  <a:t>@icann</a:t>
                </a:r>
                <a:endPara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</a:endParaRPr>
              </a:p>
            </p:txBody>
          </p:sp>
          <p:pic>
            <p:nvPicPr>
              <p:cNvPr id="37" name="Picture 36" descr="1420948433_social_style_3_twiter-128.png">
                <a:hlinkClick r:id="rId9" action="ppaction://hlinkfile"/>
              </p:cNvPr>
              <p:cNvPicPr>
                <a:picLocks noChangeAspect="1"/>
              </p:cNvPicPr>
              <p:nvPr/>
            </p:nvPicPr>
            <p:blipFill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235726" y="3073176"/>
                <a:ext cx="365760" cy="365760"/>
              </a:xfrm>
              <a:prstGeom prst="rect">
                <a:avLst/>
              </a:prstGeom>
            </p:spPr>
          </p:pic>
        </p:grpSp>
        <p:grpSp>
          <p:nvGrpSpPr>
            <p:cNvPr id="38" name="Group 37"/>
            <p:cNvGrpSpPr/>
            <p:nvPr/>
          </p:nvGrpSpPr>
          <p:grpSpPr>
            <a:xfrm>
              <a:off x="2543489" y="3913906"/>
              <a:ext cx="3730320" cy="365760"/>
              <a:chOff x="1235727" y="3892739"/>
              <a:chExt cx="3730320" cy="365760"/>
            </a:xfrm>
          </p:grpSpPr>
          <p:sp>
            <p:nvSpPr>
              <p:cNvPr id="39" name="Text Placeholder 32"/>
              <p:cNvSpPr txBox="1">
                <a:spLocks/>
              </p:cNvSpPr>
              <p:nvPr/>
            </p:nvSpPr>
            <p:spPr>
              <a:xfrm>
                <a:off x="1703086" y="3913059"/>
                <a:ext cx="3262961" cy="339725"/>
              </a:xfrm>
              <a:prstGeom prst="rect">
                <a:avLst/>
              </a:prstGeom>
            </p:spPr>
            <p:txBody>
              <a:bodyPr lIns="0" tIns="0" rIns="0" bIns="0" anchor="ctr"/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defTabSz="457082">
                  <a:spcBef>
                    <a:spcPct val="20000"/>
                  </a:spcBef>
                  <a:buNone/>
                  <a:defRPr/>
                </a:pPr>
                <a:r>
                  <a:rPr lang="en-US" sz="1400" dirty="0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11"/>
                  </a:rPr>
                  <a:t>facebook.com/</a:t>
                </a:r>
                <a:r>
                  <a:rPr lang="en-US" sz="1400" dirty="0" err="1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11"/>
                  </a:rPr>
                  <a:t>icannorg</a:t>
                </a:r>
                <a:r>
                  <a:rPr lang="en-US" sz="1400" dirty="0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11"/>
                  </a:rPr>
                  <a:t> </a:t>
                </a:r>
                <a:endPara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</a:endParaRPr>
              </a:p>
            </p:txBody>
          </p:sp>
          <p:pic>
            <p:nvPicPr>
              <p:cNvPr id="40" name="Picture 39" descr="1420948141_social_style_3_facebook-128.png">
                <a:hlinkClick r:id="rId12" action="ppaction://hlinkfile"/>
              </p:cNvPr>
              <p:cNvPicPr>
                <a:picLocks noChangeAspect="1"/>
              </p:cNvPicPr>
              <p:nvPr/>
            </p:nvPicPr>
            <p:blipFill>
              <a:blip r:embed="rId1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235727" y="3892739"/>
                <a:ext cx="365760" cy="365760"/>
              </a:xfrm>
              <a:prstGeom prst="rect">
                <a:avLst/>
              </a:prstGeom>
            </p:spPr>
          </p:pic>
        </p:grpSp>
        <p:grpSp>
          <p:nvGrpSpPr>
            <p:cNvPr id="41" name="Group 40"/>
            <p:cNvGrpSpPr/>
            <p:nvPr/>
          </p:nvGrpSpPr>
          <p:grpSpPr>
            <a:xfrm>
              <a:off x="2543489" y="4658669"/>
              <a:ext cx="3636602" cy="365760"/>
              <a:chOff x="1235726" y="4721075"/>
              <a:chExt cx="3636602" cy="365760"/>
            </a:xfrm>
          </p:grpSpPr>
          <p:pic>
            <p:nvPicPr>
              <p:cNvPr id="42" name="Picture 41" descr="1420948149_social_style_3_youtube-128.png">
                <a:hlinkClick r:id="rId14" action="ppaction://hlinkfile"/>
              </p:cNvPr>
              <p:cNvPicPr>
                <a:picLocks noChangeAspect="1"/>
              </p:cNvPicPr>
              <p:nvPr/>
            </p:nvPicPr>
            <p:blipFill>
              <a:blip r:embed="rId1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235726" y="4721075"/>
                <a:ext cx="365760" cy="365760"/>
              </a:xfrm>
              <a:prstGeom prst="rect">
                <a:avLst/>
              </a:prstGeom>
            </p:spPr>
          </p:pic>
          <p:sp>
            <p:nvSpPr>
              <p:cNvPr id="43" name="Text Placeholder 32"/>
              <p:cNvSpPr txBox="1">
                <a:spLocks/>
              </p:cNvSpPr>
              <p:nvPr/>
            </p:nvSpPr>
            <p:spPr>
              <a:xfrm>
                <a:off x="1703086" y="4734885"/>
                <a:ext cx="3169242" cy="339725"/>
              </a:xfrm>
              <a:prstGeom prst="rect">
                <a:avLst/>
              </a:prstGeom>
            </p:spPr>
            <p:txBody>
              <a:bodyPr lIns="0" tIns="0" rIns="0" bIns="0" anchor="ctr"/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defTabSz="457082">
                  <a:spcBef>
                    <a:spcPct val="20000"/>
                  </a:spcBef>
                  <a:buNone/>
                  <a:defRPr/>
                </a:pPr>
                <a:r>
                  <a:rPr lang="en-US" sz="1400" dirty="0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16"/>
                  </a:rPr>
                  <a:t>youtube.com/</a:t>
                </a:r>
                <a:r>
                  <a:rPr lang="en-US" sz="1400" dirty="0" err="1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16"/>
                  </a:rPr>
                  <a:t>icannnews</a:t>
                </a:r>
                <a:endPara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</a:endParaRPr>
              </a:p>
            </p:txBody>
          </p:sp>
        </p:grpSp>
        <p:grpSp>
          <p:nvGrpSpPr>
            <p:cNvPr id="44" name="Group 43"/>
            <p:cNvGrpSpPr/>
            <p:nvPr/>
          </p:nvGrpSpPr>
          <p:grpSpPr>
            <a:xfrm>
              <a:off x="5716248" y="4658669"/>
              <a:ext cx="2586167" cy="365760"/>
              <a:chOff x="5325979" y="3073176"/>
              <a:chExt cx="2586167" cy="365760"/>
            </a:xfrm>
          </p:grpSpPr>
          <p:sp>
            <p:nvSpPr>
              <p:cNvPr id="45" name="Text Placeholder 32"/>
              <p:cNvSpPr txBox="1">
                <a:spLocks/>
              </p:cNvSpPr>
              <p:nvPr/>
            </p:nvSpPr>
            <p:spPr>
              <a:xfrm>
                <a:off x="5793339" y="3093496"/>
                <a:ext cx="2118807" cy="339725"/>
              </a:xfrm>
              <a:prstGeom prst="rect">
                <a:avLst/>
              </a:prstGeom>
            </p:spPr>
            <p:txBody>
              <a:bodyPr lIns="0" tIns="0" rIns="0" bIns="0" anchor="ctr"/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defTabSz="457082">
                  <a:spcBef>
                    <a:spcPct val="20000"/>
                  </a:spcBef>
                  <a:buNone/>
                  <a:defRPr/>
                </a:pPr>
                <a:r>
                  <a:rPr lang="en-US" sz="1400" dirty="0" err="1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17"/>
                  </a:rPr>
                  <a:t>soundcloud</a:t>
                </a:r>
                <a:r>
                  <a:rPr lang="en-US" sz="1400" dirty="0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17"/>
                  </a:rPr>
                  <a:t>/</a:t>
                </a:r>
                <a:r>
                  <a:rPr lang="en-US" sz="1400" dirty="0" err="1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17"/>
                  </a:rPr>
                  <a:t>icann</a:t>
                </a:r>
                <a:endPara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</a:endParaRPr>
              </a:p>
            </p:txBody>
          </p:sp>
          <p:pic>
            <p:nvPicPr>
              <p:cNvPr id="46" name="Picture 45"/>
              <p:cNvPicPr>
                <a:picLocks noChangeAspect="1"/>
              </p:cNvPicPr>
              <p:nvPr/>
            </p:nvPicPr>
            <p:blipFill>
              <a:blip r:embed="rId1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325979" y="3073176"/>
                <a:ext cx="365760" cy="365760"/>
              </a:xfrm>
              <a:prstGeom prst="rect">
                <a:avLst/>
              </a:prstGeom>
            </p:spPr>
          </p:pic>
        </p:grpSp>
        <p:grpSp>
          <p:nvGrpSpPr>
            <p:cNvPr id="47" name="Group 46"/>
            <p:cNvGrpSpPr/>
            <p:nvPr/>
          </p:nvGrpSpPr>
          <p:grpSpPr>
            <a:xfrm>
              <a:off x="5716248" y="3913906"/>
              <a:ext cx="3416667" cy="365760"/>
              <a:chOff x="5325979" y="5571713"/>
              <a:chExt cx="3416667" cy="365760"/>
            </a:xfrm>
          </p:grpSpPr>
          <p:sp>
            <p:nvSpPr>
              <p:cNvPr id="48" name="Text Placeholder 32"/>
              <p:cNvSpPr txBox="1">
                <a:spLocks/>
              </p:cNvSpPr>
              <p:nvPr/>
            </p:nvSpPr>
            <p:spPr>
              <a:xfrm>
                <a:off x="5793339" y="5592033"/>
                <a:ext cx="2949307" cy="339725"/>
              </a:xfrm>
              <a:prstGeom prst="rect">
                <a:avLst/>
              </a:prstGeom>
            </p:spPr>
            <p:txBody>
              <a:bodyPr lIns="0" tIns="0" rIns="0" bIns="0" anchor="ctr"/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defTabSz="457082">
                  <a:spcBef>
                    <a:spcPct val="20000"/>
                  </a:spcBef>
                  <a:buNone/>
                  <a:defRPr/>
                </a:pPr>
                <a:r>
                  <a:rPr lang="en-US" sz="1400" dirty="0" err="1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19"/>
                  </a:rPr>
                  <a:t>slideshare</a:t>
                </a:r>
                <a:r>
                  <a:rPr lang="en-US" sz="1400" dirty="0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19"/>
                  </a:rPr>
                  <a:t>/</a:t>
                </a:r>
                <a:r>
                  <a:rPr lang="en-US" sz="1400" dirty="0" err="1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19"/>
                  </a:rPr>
                  <a:t>icannpresentations</a:t>
                </a:r>
                <a:endPara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</a:endParaRPr>
              </a:p>
            </p:txBody>
          </p:sp>
          <p:pic>
            <p:nvPicPr>
              <p:cNvPr id="49" name="Picture 48" descr="1420948164_social_style_3_in-128.png">
                <a:hlinkClick r:id="rId6" action="ppaction://hlinkfile"/>
              </p:cNvPr>
              <p:cNvPicPr>
                <a:picLocks noChangeAspect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325979" y="5571713"/>
                <a:ext cx="365760" cy="365760"/>
              </a:xfrm>
              <a:prstGeom prst="rect">
                <a:avLst/>
              </a:prstGeom>
            </p:spPr>
          </p:pic>
        </p:grpSp>
        <p:grpSp>
          <p:nvGrpSpPr>
            <p:cNvPr id="50" name="Group 49"/>
            <p:cNvGrpSpPr/>
            <p:nvPr/>
          </p:nvGrpSpPr>
          <p:grpSpPr>
            <a:xfrm>
              <a:off x="5716248" y="5403431"/>
              <a:ext cx="3416667" cy="358717"/>
              <a:chOff x="6434703" y="4228306"/>
              <a:chExt cx="3416667" cy="358717"/>
            </a:xfrm>
          </p:grpSpPr>
          <p:sp>
            <p:nvSpPr>
              <p:cNvPr id="51" name="Text Placeholder 32"/>
              <p:cNvSpPr txBox="1">
                <a:spLocks/>
              </p:cNvSpPr>
              <p:nvPr/>
            </p:nvSpPr>
            <p:spPr>
              <a:xfrm>
                <a:off x="6902063" y="4247298"/>
                <a:ext cx="2949307" cy="339725"/>
              </a:xfrm>
              <a:prstGeom prst="rect">
                <a:avLst/>
              </a:prstGeom>
            </p:spPr>
            <p:txBody>
              <a:bodyPr lIns="0" tIns="0" rIns="0" bIns="0" anchor="ctr"/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defTabSz="457082">
                  <a:spcBef>
                    <a:spcPct val="20000"/>
                  </a:spcBef>
                  <a:buNone/>
                  <a:defRPr/>
                </a:pPr>
                <a:r>
                  <a:rPr lang="en-US" sz="1400" dirty="0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20"/>
                  </a:rPr>
                  <a:t>instagram.com/icannorg</a:t>
                </a:r>
                <a:endPara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</a:endParaRPr>
              </a:p>
            </p:txBody>
          </p:sp>
          <p:pic>
            <p:nvPicPr>
              <p:cNvPr id="52" name="Picture 51"/>
              <p:cNvPicPr>
                <a:picLocks noChangeAspect="1"/>
              </p:cNvPicPr>
              <p:nvPr/>
            </p:nvPicPr>
            <p:blipFill>
              <a:blip r:embed="rId21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434703" y="4228306"/>
                <a:ext cx="358717" cy="358717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859762017"/>
      </p:ext>
    </p:extLst>
  </p:cSld>
  <p:clrMapOvr>
    <a:masterClrMapping/>
  </p:clrMapOvr>
</p:sld>
</file>

<file path=ppt/theme/theme1.xml><?xml version="1.0" encoding="utf-8"?>
<a:theme xmlns:a="http://schemas.openxmlformats.org/drawingml/2006/main" name="ICANNPPT_Arial_4x3_June 2017_potx">
  <a:themeElements>
    <a:clrScheme name="ICANN PPT Colors">
      <a:dk1>
        <a:srgbClr val="0A1F24"/>
      </a:dk1>
      <a:lt1>
        <a:sysClr val="window" lastClr="FFFFFF"/>
      </a:lt1>
      <a:dk2>
        <a:srgbClr val="1A87C9"/>
      </a:dk2>
      <a:lt2>
        <a:srgbClr val="EEECE1"/>
      </a:lt2>
      <a:accent1>
        <a:srgbClr val="1A87C9"/>
      </a:accent1>
      <a:accent2>
        <a:srgbClr val="0D436C"/>
      </a:accent2>
      <a:accent3>
        <a:srgbClr val="1B6F74"/>
      </a:accent3>
      <a:accent4>
        <a:srgbClr val="EA903A"/>
      </a:accent4>
      <a:accent5>
        <a:srgbClr val="DB6033"/>
      </a:accent5>
      <a:accent6>
        <a:srgbClr val="1768B1"/>
      </a:accent6>
      <a:hlink>
        <a:srgbClr val="1D98D3"/>
      </a:hlink>
      <a:folHlink>
        <a:srgbClr val="427BB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defRPr dirty="0" err="1" smtClean="0">
            <a:cs typeface="Source Sans Pro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7" id="{0EB056D1-DF82-ED43-A75A-15472DCA2F45}" vid="{0BDCD195-BFED-5145-8A5D-0651D729DA7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ICANNPPT_Arial_4x3_June 2017_potx</Template>
  <TotalTime>8312</TotalTime>
  <Words>383</Words>
  <Application>Microsoft Macintosh PowerPoint</Application>
  <PresentationFormat>On-screen Show (4:3)</PresentationFormat>
  <Paragraphs>58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Segoe UI</vt:lpstr>
      <vt:lpstr>Wingdings</vt:lpstr>
      <vt:lpstr>ICANNPPT_Arial_4x3_June 2017_potx</vt:lpstr>
      <vt:lpstr>Identifier Technology Health Indicators                             (ITHI)</vt:lpstr>
      <vt:lpstr>ITHI: an ICANN Initiative</vt:lpstr>
      <vt:lpstr>ITHI Data: ICANN + Partners + Contracts</vt:lpstr>
      <vt:lpstr>Some ITHI Results</vt:lpstr>
      <vt:lpstr>Concentration of authoritative resolvers</vt:lpstr>
      <vt:lpstr>Privacy</vt:lpstr>
      <vt:lpstr>Benefits for Partners</vt:lpstr>
      <vt:lpstr>Engage with ICANN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Identifier Technology Health Indicators (ITHI)</dc:title>
  <dc:creator>Alain Durand</dc:creator>
  <cp:lastModifiedBy>Mikhail Anisimov</cp:lastModifiedBy>
  <cp:revision>53</cp:revision>
  <cp:lastPrinted>2018-03-02T16:33:35Z</cp:lastPrinted>
  <dcterms:created xsi:type="dcterms:W3CDTF">2019-01-24T12:18:09Z</dcterms:created>
  <dcterms:modified xsi:type="dcterms:W3CDTF">2024-09-29T15:07:05Z</dcterms:modified>
</cp:coreProperties>
</file>