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4" r:id="rId4"/>
  </p:sldMasterIdLst>
  <p:notesMasterIdLst>
    <p:notesMasterId r:id="rId29"/>
  </p:notesMasterIdLst>
  <p:handoutMasterIdLst>
    <p:handoutMasterId r:id="rId30"/>
  </p:handoutMasterIdLst>
  <p:sldIdLst>
    <p:sldId id="333" r:id="rId5"/>
    <p:sldId id="5786" r:id="rId6"/>
    <p:sldId id="5759" r:id="rId7"/>
    <p:sldId id="5760" r:id="rId8"/>
    <p:sldId id="5787" r:id="rId9"/>
    <p:sldId id="5761" r:id="rId10"/>
    <p:sldId id="5770" r:id="rId11"/>
    <p:sldId id="5771" r:id="rId12"/>
    <p:sldId id="5774" r:id="rId13"/>
    <p:sldId id="5773" r:id="rId14"/>
    <p:sldId id="5775" r:id="rId15"/>
    <p:sldId id="5788" r:id="rId16"/>
    <p:sldId id="5789" r:id="rId17"/>
    <p:sldId id="5777" r:id="rId18"/>
    <p:sldId id="5776" r:id="rId19"/>
    <p:sldId id="5778" r:id="rId20"/>
    <p:sldId id="5779" r:id="rId21"/>
    <p:sldId id="5780" r:id="rId22"/>
    <p:sldId id="5781" r:id="rId23"/>
    <p:sldId id="5782" r:id="rId24"/>
    <p:sldId id="5783" r:id="rId25"/>
    <p:sldId id="5784" r:id="rId26"/>
    <p:sldId id="5785" r:id="rId27"/>
    <p:sldId id="5769" r:id="rId28"/>
  </p:sldIdLst>
  <p:sldSz cx="12188825" cy="6858000"/>
  <p:notesSz cx="6858000" cy="36195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12" clrIdx="0"/>
  <p:cmAuthor id="7" name="Patrick McGrath" initials="PM [3]" lastIdx="54" clrIdx="7">
    <p:extLst>
      <p:ext uri="{19B8F6BF-5375-455C-9EA6-DF929625EA0E}">
        <p15:presenceInfo xmlns:p15="http://schemas.microsoft.com/office/powerpoint/2012/main" userId="S::pmcgrath@commvault.com::ab725108-9ffc-4260-9e71-ee3f32c6cdca" providerId="AD"/>
      </p:ext>
    </p:extLst>
  </p:cmAuthor>
  <p:cmAuthor id="1" name="Jennifer Newman" initials="JN" lastIdx="7" clrIdx="1">
    <p:extLst>
      <p:ext uri="{19B8F6BF-5375-455C-9EA6-DF929625EA0E}">
        <p15:presenceInfo xmlns:p15="http://schemas.microsoft.com/office/powerpoint/2012/main" userId="S-1-5-21-386205068-367868256-315576832-31088" providerId="AD"/>
      </p:ext>
    </p:extLst>
  </p:cmAuthor>
  <p:cmAuthor id="8" name="Erika Lee" initials="EL [2]" lastIdx="46" clrIdx="8">
    <p:extLst>
      <p:ext uri="{19B8F6BF-5375-455C-9EA6-DF929625EA0E}">
        <p15:presenceInfo xmlns:p15="http://schemas.microsoft.com/office/powerpoint/2012/main" userId="Erika Lee" providerId="None"/>
      </p:ext>
    </p:extLst>
  </p:cmAuthor>
  <p:cmAuthor id="2" name="Patrick McGrath" initials="PM [2]" lastIdx="28" clrIdx="2">
    <p:extLst>
      <p:ext uri="{19B8F6BF-5375-455C-9EA6-DF929625EA0E}">
        <p15:presenceInfo xmlns:p15="http://schemas.microsoft.com/office/powerpoint/2012/main" userId="ab725108-9ffc-4260-9e71-ee3f32c6cdca" providerId="Windows Live"/>
      </p:ext>
    </p:extLst>
  </p:cmAuthor>
  <p:cmAuthor id="9" name="Patrick McGrath" initials="PM [4]" lastIdx="1" clrIdx="9">
    <p:extLst>
      <p:ext uri="{19B8F6BF-5375-455C-9EA6-DF929625EA0E}">
        <p15:presenceInfo xmlns:p15="http://schemas.microsoft.com/office/powerpoint/2012/main" userId="Patrick McGrath" providerId="None"/>
      </p:ext>
    </p:extLst>
  </p:cmAuthor>
  <p:cmAuthor id="3" name="Phil Wandrei" initials="PW" lastIdx="4" clrIdx="3">
    <p:extLst>
      <p:ext uri="{19B8F6BF-5375-455C-9EA6-DF929625EA0E}">
        <p15:presenceInfo xmlns:p15="http://schemas.microsoft.com/office/powerpoint/2012/main" userId="S-1-5-21-386205068-367868256-315576832-59486" providerId="AD"/>
      </p:ext>
    </p:extLst>
  </p:cmAuthor>
  <p:cmAuthor id="10" name="Erika Lee" initials="EL [3]" lastIdx="1" clrIdx="10">
    <p:extLst>
      <p:ext uri="{19B8F6BF-5375-455C-9EA6-DF929625EA0E}">
        <p15:presenceInfo xmlns:p15="http://schemas.microsoft.com/office/powerpoint/2012/main" userId="S::elee@teamcymru.onmicrosoft.com::dc909f03-2b53-4a46-aa8f-d2d9d3f4b487" providerId="AD"/>
      </p:ext>
    </p:extLst>
  </p:cmAuthor>
  <p:cmAuthor id="4" name="Nigel Tozer" initials="NT" lastIdx="17" clrIdx="4">
    <p:extLst>
      <p:ext uri="{19B8F6BF-5375-455C-9EA6-DF929625EA0E}">
        <p15:presenceInfo xmlns:p15="http://schemas.microsoft.com/office/powerpoint/2012/main" userId="545f01a5-8709-4d83-b546-26ba68f3bb6e" providerId="Windows Live"/>
      </p:ext>
    </p:extLst>
  </p:cmAuthor>
  <p:cmAuthor id="5" name="Erika Lee" initials="EL" lastIdx="4" clrIdx="5">
    <p:extLst>
      <p:ext uri="{19B8F6BF-5375-455C-9EA6-DF929625EA0E}">
        <p15:presenceInfo xmlns:p15="http://schemas.microsoft.com/office/powerpoint/2012/main" userId="S-1-5-21-386205068-367868256-315576832-54634" providerId="AD"/>
      </p:ext>
    </p:extLst>
  </p:cmAuthor>
  <p:cmAuthor id="6" name="Patrick McGrath" initials="PM" lastIdx="20" clrIdx="6">
    <p:extLst>
      <p:ext uri="{19B8F6BF-5375-455C-9EA6-DF929625EA0E}">
        <p15:presenceInfo xmlns:p15="http://schemas.microsoft.com/office/powerpoint/2012/main" userId="cac6a58d34db1e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8BB7F1"/>
    <a:srgbClr val="E31B23"/>
    <a:srgbClr val="000000"/>
    <a:srgbClr val="8BB7F2"/>
    <a:srgbClr val="E1E1E1"/>
    <a:srgbClr val="F0F0F0"/>
    <a:srgbClr val="202970"/>
    <a:srgbClr val="212970"/>
    <a:srgbClr val="B4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3" autoAdjust="0"/>
    <p:restoredTop sz="72769" autoAdjust="0"/>
  </p:normalViewPr>
  <p:slideViewPr>
    <p:cSldViewPr snapToGrid="0" snapToObjects="1">
      <p:cViewPr varScale="1">
        <p:scale>
          <a:sx n="80" d="100"/>
          <a:sy n="80" d="100"/>
        </p:scale>
        <p:origin x="1976" y="176"/>
      </p:cViewPr>
      <p:guideLst>
        <p:guide orient="horz" pos="1008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668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ABA6D-A0A9-ED45-8780-DD1F85BCA3AB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95CB-76A5-144E-9791-F5FB7A955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9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725F-77D6-A945-B803-70E6DDD300E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55996" y="6937727"/>
            <a:ext cx="2952729" cy="166176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695325"/>
            <a:ext cx="5607050" cy="60122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32562-BCB0-9B48-AA01-C9FD609DB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493" rtl="0" eaLnBrk="1" latinLnBrk="0" hangingPunct="1">
      <a:spcAft>
        <a:spcPts val="600"/>
      </a:spcAft>
      <a:defRPr sz="1400" kern="1200">
        <a:solidFill>
          <a:schemeClr val="tx1"/>
        </a:solidFill>
        <a:latin typeface="Tahoma" charset="0"/>
        <a:ea typeface="Tahoma" charset="0"/>
        <a:cs typeface="Tahoma" charset="0"/>
      </a:defRPr>
    </a:lvl1pPr>
    <a:lvl2pPr marL="579438" indent="-285750" algn="l" defTabSz="609493" rtl="0" eaLnBrk="1" latinLnBrk="0" hangingPunct="1">
      <a:spcAft>
        <a:spcPts val="600"/>
      </a:spcAft>
      <a:buClr>
        <a:srgbClr val="00B4EB"/>
      </a:buClr>
      <a:buFont typeface="Arial" charset="0"/>
      <a:buChar char="•"/>
      <a:tabLst/>
      <a:defRPr sz="1400" kern="1200">
        <a:solidFill>
          <a:schemeClr val="tx1"/>
        </a:solidFill>
        <a:latin typeface="Tahoma" charset="0"/>
        <a:ea typeface="Tahoma" charset="0"/>
        <a:cs typeface="Tahoma" charset="0"/>
      </a:defRPr>
    </a:lvl2pPr>
    <a:lvl3pPr marL="752475" indent="-236538" algn="l" defTabSz="609493" rtl="0" eaLnBrk="1" latinLnBrk="0" hangingPunct="1">
      <a:spcAft>
        <a:spcPts val="600"/>
      </a:spcAft>
      <a:buClr>
        <a:srgbClr val="00B4EB"/>
      </a:buClr>
      <a:buFont typeface="Arial" charset="0"/>
      <a:buChar char="•"/>
      <a:tabLst/>
      <a:defRPr sz="1400" kern="1200">
        <a:solidFill>
          <a:schemeClr val="tx1"/>
        </a:solidFill>
        <a:latin typeface="Tahoma" charset="0"/>
        <a:ea typeface="Tahoma" charset="0"/>
        <a:cs typeface="Tahoma" charset="0"/>
      </a:defRPr>
    </a:lvl3pPr>
    <a:lvl4pPr marL="974725" indent="-222250" algn="l" defTabSz="609493" rtl="0" eaLnBrk="1" latinLnBrk="0" hangingPunct="1">
      <a:spcAft>
        <a:spcPts val="600"/>
      </a:spcAft>
      <a:buClr>
        <a:srgbClr val="7C8184"/>
      </a:buClr>
      <a:buFont typeface="Arial" charset="0"/>
      <a:buChar char="•"/>
      <a:tabLst/>
      <a:defRPr sz="1400" kern="1200">
        <a:solidFill>
          <a:schemeClr val="tx1"/>
        </a:solidFill>
        <a:latin typeface="Tahoma" charset="0"/>
        <a:ea typeface="Tahoma" charset="0"/>
        <a:cs typeface="Tahoma" charset="0"/>
      </a:defRPr>
    </a:lvl4pPr>
    <a:lvl5pPr marL="1209675" indent="-234950" algn="l" defTabSz="609493" rtl="0" eaLnBrk="1" latinLnBrk="0" hangingPunct="1">
      <a:spcAft>
        <a:spcPts val="600"/>
      </a:spcAft>
      <a:buClr>
        <a:srgbClr val="7C8184"/>
      </a:buClr>
      <a:buFont typeface="Arial" charset="0"/>
      <a:buChar char="•"/>
      <a:tabLst/>
      <a:defRPr sz="1400" kern="1200">
        <a:solidFill>
          <a:schemeClr val="tx1"/>
        </a:solidFill>
        <a:latin typeface="Tahoma" charset="0"/>
        <a:ea typeface="Tahoma" charset="0"/>
        <a:cs typeface="Tahoma" charset="0"/>
      </a:defRPr>
    </a:lvl5pPr>
    <a:lvl6pPr marL="304746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9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6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76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17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50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51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55975" y="6937375"/>
            <a:ext cx="2952750" cy="166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32562-BCB0-9B48-AA01-C9FD609DB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7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mailto:get-info@commvault.com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Title Brigh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92BE1E1-72C3-4535-9958-29798CEDC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7589"/>
            <a:ext cx="12188825" cy="26028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51547" y="2488801"/>
            <a:ext cx="5404274" cy="20803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 sz="3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US" dirty="0"/>
              <a:t>Title of the presentation that could potentially go to three lines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8809" y="5461907"/>
            <a:ext cx="7800994" cy="1176185"/>
          </a:xfrm>
          <a:prstGeom prst="rect">
            <a:avLst/>
          </a:prstGeom>
          <a:noFill/>
        </p:spPr>
        <p:txBody>
          <a:bodyPr lIns="900000" anchor="ctr" anchorCtr="0"/>
          <a:lstStyle>
            <a:lvl1pPr marL="0" indent="0">
              <a:buFontTx/>
              <a:buNone/>
              <a:defRPr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 of Presenter 1 </a:t>
            </a:r>
          </a:p>
          <a:p>
            <a:pPr lvl="0"/>
            <a:r>
              <a:rPr lang="en-US" dirty="0"/>
              <a:t>Name of Presenter 2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FE38D00-1512-4BBF-B023-895877F1B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2307" y="460466"/>
            <a:ext cx="3037115" cy="7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4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23014" y="1600200"/>
            <a:ext cx="4953000" cy="46863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2813" y="1600200"/>
            <a:ext cx="4953000" cy="46863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87289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1 column text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22528"/>
            <a:ext cx="10363200" cy="973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latin typeface="Changa" pitchFamily="2" charset="-78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2" y="1600201"/>
            <a:ext cx="4953001" cy="6957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41E2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 Sub is in sentence case, up to two lines.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323013" y="1600200"/>
            <a:ext cx="4953000" cy="468629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None/>
              <a:tabLst/>
              <a:defRPr/>
            </a:pPr>
            <a:r>
              <a:rPr lang="en-US"/>
              <a:t>Click to insert icon or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243375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1 column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22528"/>
            <a:ext cx="10363200" cy="973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2" y="1600201"/>
            <a:ext cx="4953001" cy="69573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 Sub is in sentence case, up to two lines.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 hasCustomPrompt="1"/>
          </p:nvPr>
        </p:nvSpPr>
        <p:spPr>
          <a:xfrm>
            <a:off x="6323013" y="1600200"/>
            <a:ext cx="4953000" cy="4686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Insert chart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110142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/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Biography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014117" y="0"/>
            <a:ext cx="4719096" cy="49938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 b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2813" y="1371600"/>
            <a:ext cx="4953000" cy="4914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82562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r>
              <a:rPr lang="en-US" dirty="0"/>
              <a:t>Click to edit body copy. Body copy is formatted to begin without a bullet. Body copy should be in sentence case, ideally a maximum of 10 lines in length (this is flexible, depending on biography, but should be succinct).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You can add a bullet manually, </a:t>
            </a:r>
            <a:br>
              <a:rPr lang="en-US" dirty="0"/>
            </a:br>
            <a:r>
              <a:rPr lang="en-US" dirty="0"/>
              <a:t>if required.</a:t>
            </a:r>
          </a:p>
          <a:p>
            <a:r>
              <a:rPr lang="en-US" dirty="0">
                <a:solidFill>
                  <a:schemeClr val="accent2"/>
                </a:solidFill>
              </a:rPr>
              <a:t>SPECIALTIES: </a:t>
            </a:r>
            <a:r>
              <a:rPr lang="en-US" dirty="0"/>
              <a:t>Keep the word “specialties” in all caps, in red. Description of specialties should be succinct.</a:t>
            </a:r>
          </a:p>
        </p:txBody>
      </p:sp>
      <p:sp>
        <p:nvSpPr>
          <p:cNvPr id="11" name="Freeform 10"/>
          <p:cNvSpPr/>
          <p:nvPr userDrawn="1"/>
        </p:nvSpPr>
        <p:spPr>
          <a:xfrm>
            <a:off x="7014117" y="4993838"/>
            <a:ext cx="4719638" cy="1292662"/>
          </a:xfrm>
          <a:custGeom>
            <a:avLst/>
            <a:gdLst>
              <a:gd name="connsiteX0" fmla="*/ 0 w 4719638"/>
              <a:gd name="connsiteY0" fmla="*/ 0 h 1292662"/>
              <a:gd name="connsiteX1" fmla="*/ 4719638 w 4719638"/>
              <a:gd name="connsiteY1" fmla="*/ 0 h 1292662"/>
              <a:gd name="connsiteX2" fmla="*/ 4719638 w 4719638"/>
              <a:gd name="connsiteY2" fmla="*/ 961639 h 1292662"/>
              <a:gd name="connsiteX3" fmla="*/ 4146289 w 4719638"/>
              <a:gd name="connsiteY3" fmla="*/ 1292662 h 1292662"/>
              <a:gd name="connsiteX4" fmla="*/ 0 w 4719638"/>
              <a:gd name="connsiteY4" fmla="*/ 1292662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9638" h="1292662">
                <a:moveTo>
                  <a:pt x="0" y="0"/>
                </a:moveTo>
                <a:lnTo>
                  <a:pt x="4719638" y="0"/>
                </a:lnTo>
                <a:lnTo>
                  <a:pt x="4719638" y="961639"/>
                </a:lnTo>
                <a:lnTo>
                  <a:pt x="4146289" y="1292662"/>
                </a:lnTo>
                <a:lnTo>
                  <a:pt x="0" y="12926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2" name="Content Placeholder 10"/>
          <p:cNvSpPr txBox="1">
            <a:spLocks/>
          </p:cNvSpPr>
          <p:nvPr userDrawn="1"/>
        </p:nvSpPr>
        <p:spPr>
          <a:xfrm>
            <a:off x="7014117" y="4993838"/>
            <a:ext cx="4719638" cy="1292662"/>
          </a:xfrm>
          <a:prstGeom prst="rect">
            <a:avLst/>
          </a:prstGeom>
          <a:solidFill>
            <a:srgbClr val="B41E25"/>
          </a:solidFill>
        </p:spPr>
        <p:txBody>
          <a:bodyPr vert="horz" wrap="square" lIns="182880" tIns="182880" rIns="182880" bIns="182880" rtlCol="0">
            <a:sp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charset="0"/>
              <a:buChar char="•"/>
              <a:defRPr sz="200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3651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tabLst/>
              <a:defRPr sz="300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tabLst/>
              <a:defRPr sz="300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tabLst/>
              <a:defRPr sz="300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Arial" charset="0"/>
              <a:buChar char="•"/>
              <a:tabLst/>
              <a:defRPr sz="3000" kern="1200" baseline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Employee name (bold)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Employee title </a:t>
            </a:r>
            <a:b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and company. </a:t>
            </a:r>
          </a:p>
        </p:txBody>
      </p:sp>
    </p:spTree>
    <p:extLst>
      <p:ext uri="{BB962C8B-B14F-4D97-AF65-F5344CB8AC3E}">
        <p14:creationId xmlns:p14="http://schemas.microsoft.com/office/powerpoint/2010/main" val="33210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473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12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lin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-1" y="54503"/>
            <a:ext cx="12188825" cy="67484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1122" y="2509604"/>
            <a:ext cx="6094413" cy="3120854"/>
          </a:xfrm>
          <a:custGeom>
            <a:avLst/>
            <a:gdLst>
              <a:gd name="connsiteX0" fmla="*/ 0 w 6094413"/>
              <a:gd name="connsiteY0" fmla="*/ 0 h 3120854"/>
              <a:gd name="connsiteX1" fmla="*/ 6094413 w 6094413"/>
              <a:gd name="connsiteY1" fmla="*/ 0 h 3120854"/>
              <a:gd name="connsiteX2" fmla="*/ 6094413 w 6094413"/>
              <a:gd name="connsiteY2" fmla="*/ 2790549 h 3120854"/>
              <a:gd name="connsiteX3" fmla="*/ 5522307 w 6094413"/>
              <a:gd name="connsiteY3" fmla="*/ 3120854 h 3120854"/>
              <a:gd name="connsiteX4" fmla="*/ 0 w 6094413"/>
              <a:gd name="connsiteY4" fmla="*/ 3120854 h 312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3120854">
                <a:moveTo>
                  <a:pt x="0" y="0"/>
                </a:moveTo>
                <a:lnTo>
                  <a:pt x="6094413" y="0"/>
                </a:lnTo>
                <a:lnTo>
                  <a:pt x="6094413" y="2790549"/>
                </a:lnTo>
                <a:lnTo>
                  <a:pt x="5522307" y="3120854"/>
                </a:lnTo>
                <a:lnTo>
                  <a:pt x="0" y="3120854"/>
                </a:lnTo>
                <a:close/>
              </a:path>
            </a:pathLst>
          </a:custGeom>
          <a:solidFill>
            <a:srgbClr val="B41E25">
              <a:alpha val="84706"/>
            </a:srgbClr>
          </a:solidFill>
        </p:spPr>
        <p:txBody>
          <a:bodyPr wrap="square" lIns="900000" tIns="438912" rIns="457200" bIns="36576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box will self adjust to content with a maximum of five lines recommended. Sed </a:t>
            </a:r>
            <a:r>
              <a:rPr lang="en-US" dirty="0" err="1"/>
              <a:t>metus</a:t>
            </a:r>
            <a:r>
              <a:rPr lang="en-US" dirty="0"/>
              <a:t> nisi,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3" name="Text Placeholder 24"/>
          <p:cNvSpPr>
            <a:spLocks noGrp="1" noChangeAspect="1"/>
          </p:cNvSpPr>
          <p:nvPr>
            <p:ph type="body" sz="quarter" idx="22" hasCustomPrompt="1"/>
          </p:nvPr>
        </p:nvSpPr>
        <p:spPr>
          <a:xfrm rot="5400000">
            <a:off x="452331" y="3067351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86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0" userDrawn="1">
          <p15:clr>
            <a:srgbClr val="FBAE40"/>
          </p15:clr>
        </p15:guide>
        <p15:guide id="2" orient="horz" pos="309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88825" cy="67484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3048000"/>
            <a:ext cx="6094413" cy="1661993"/>
          </a:xfrm>
          <a:custGeom>
            <a:avLst/>
            <a:gdLst>
              <a:gd name="connsiteX0" fmla="*/ 0 w 6094413"/>
              <a:gd name="connsiteY0" fmla="*/ 0 h 1661993"/>
              <a:gd name="connsiteX1" fmla="*/ 6094413 w 6094413"/>
              <a:gd name="connsiteY1" fmla="*/ 0 h 1661993"/>
              <a:gd name="connsiteX2" fmla="*/ 6094413 w 6094413"/>
              <a:gd name="connsiteY2" fmla="*/ 1307198 h 1661993"/>
              <a:gd name="connsiteX3" fmla="*/ 5479890 w 6094413"/>
              <a:gd name="connsiteY3" fmla="*/ 1661993 h 1661993"/>
              <a:gd name="connsiteX4" fmla="*/ 0 w 6094413"/>
              <a:gd name="connsiteY4" fmla="*/ 1661993 h 166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4413" h="1661993">
                <a:moveTo>
                  <a:pt x="0" y="0"/>
                </a:moveTo>
                <a:lnTo>
                  <a:pt x="6094413" y="0"/>
                </a:lnTo>
                <a:lnTo>
                  <a:pt x="6094413" y="1307198"/>
                </a:lnTo>
                <a:lnTo>
                  <a:pt x="5479890" y="1661993"/>
                </a:lnTo>
                <a:lnTo>
                  <a:pt x="0" y="1661993"/>
                </a:lnTo>
                <a:close/>
              </a:path>
            </a:pathLst>
          </a:custGeom>
          <a:solidFill>
            <a:srgbClr val="B41E25">
              <a:alpha val="85000"/>
            </a:srgbClr>
          </a:solidFill>
        </p:spPr>
        <p:txBody>
          <a:bodyPr wrap="square" lIns="900000" tIns="365760" rIns="457200" bIns="36576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Ut sit </a:t>
            </a:r>
            <a:r>
              <a:rPr lang="en-US" dirty="0" err="1"/>
              <a:t>amet</a:t>
            </a:r>
            <a:r>
              <a:rPr lang="en-US" dirty="0"/>
              <a:t> magna </a:t>
            </a:r>
            <a:r>
              <a:rPr lang="en-US" dirty="0" err="1"/>
              <a:t>orci</a:t>
            </a:r>
            <a:r>
              <a:rPr lang="en-US" dirty="0"/>
              <a:t>. Integer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</p:txBody>
      </p:sp>
      <p:sp>
        <p:nvSpPr>
          <p:cNvPr id="14" name="Text Placeholder 24"/>
          <p:cNvSpPr>
            <a:spLocks noGrp="1" noChangeAspect="1"/>
          </p:cNvSpPr>
          <p:nvPr>
            <p:ph type="body" sz="quarter" idx="22" hasCustomPrompt="1"/>
          </p:nvPr>
        </p:nvSpPr>
        <p:spPr>
          <a:xfrm rot="5400000">
            <a:off x="452328" y="3553483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028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20">
          <p15:clr>
            <a:srgbClr val="FBAE40"/>
          </p15:clr>
        </p15:guide>
        <p15:guide id="2" orient="horz" pos="31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— 2 line lo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88825" cy="67484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268413"/>
            <a:ext cx="11733213" cy="1292662"/>
          </a:xfrm>
          <a:custGeom>
            <a:avLst/>
            <a:gdLst>
              <a:gd name="connsiteX0" fmla="*/ 0 w 11733213"/>
              <a:gd name="connsiteY0" fmla="*/ 0 h 1292662"/>
              <a:gd name="connsiteX1" fmla="*/ 11733213 w 11733213"/>
              <a:gd name="connsiteY1" fmla="*/ 0 h 1292662"/>
              <a:gd name="connsiteX2" fmla="*/ 11733213 w 11733213"/>
              <a:gd name="connsiteY2" fmla="*/ 956474 h 1292662"/>
              <a:gd name="connsiteX3" fmla="*/ 11150917 w 11733213"/>
              <a:gd name="connsiteY3" fmla="*/ 1292662 h 1292662"/>
              <a:gd name="connsiteX4" fmla="*/ 0 w 11733213"/>
              <a:gd name="connsiteY4" fmla="*/ 1292662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213" h="1292662">
                <a:moveTo>
                  <a:pt x="0" y="0"/>
                </a:moveTo>
                <a:lnTo>
                  <a:pt x="11733213" y="0"/>
                </a:lnTo>
                <a:lnTo>
                  <a:pt x="11733213" y="956474"/>
                </a:lnTo>
                <a:lnTo>
                  <a:pt x="11150917" y="1292662"/>
                </a:lnTo>
                <a:lnTo>
                  <a:pt x="0" y="1292662"/>
                </a:lnTo>
                <a:close/>
              </a:path>
            </a:pathLst>
          </a:custGeom>
          <a:solidFill>
            <a:srgbClr val="B41E25">
              <a:alpha val="85000"/>
            </a:srgbClr>
          </a:solidFill>
        </p:spPr>
        <p:txBody>
          <a:bodyPr wrap="square" lIns="900000" tIns="182880" rIns="182880" bIns="18288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box will self adjust to content a maximum of two lines recommended </a:t>
            </a:r>
            <a:r>
              <a:rPr lang="en-US" dirty="0" err="1"/>
              <a:t>nec</a:t>
            </a:r>
            <a:r>
              <a:rPr lang="en-US" dirty="0"/>
              <a:t> gravida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endParaRPr lang="en-US" dirty="0"/>
          </a:p>
        </p:txBody>
      </p:sp>
      <p:sp>
        <p:nvSpPr>
          <p:cNvPr id="11" name="Text Placeholder 24"/>
          <p:cNvSpPr>
            <a:spLocks noGrp="1" noChangeAspect="1"/>
          </p:cNvSpPr>
          <p:nvPr>
            <p:ph type="body" sz="quarter" idx="23" hasCustomPrompt="1"/>
          </p:nvPr>
        </p:nvSpPr>
        <p:spPr>
          <a:xfrm rot="5400000">
            <a:off x="450398" y="1602963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2060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— 2 line lo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88825" cy="67484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572000"/>
            <a:ext cx="11733213" cy="1292662"/>
          </a:xfrm>
          <a:custGeom>
            <a:avLst/>
            <a:gdLst>
              <a:gd name="connsiteX0" fmla="*/ 0 w 11733213"/>
              <a:gd name="connsiteY0" fmla="*/ 0 h 1292662"/>
              <a:gd name="connsiteX1" fmla="*/ 11733213 w 11733213"/>
              <a:gd name="connsiteY1" fmla="*/ 0 h 1292662"/>
              <a:gd name="connsiteX2" fmla="*/ 11733213 w 11733213"/>
              <a:gd name="connsiteY2" fmla="*/ 937484 h 1292662"/>
              <a:gd name="connsiteX3" fmla="*/ 11118026 w 11733213"/>
              <a:gd name="connsiteY3" fmla="*/ 1292662 h 1292662"/>
              <a:gd name="connsiteX4" fmla="*/ 0 w 11733213"/>
              <a:gd name="connsiteY4" fmla="*/ 1292662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213" h="1292662">
                <a:moveTo>
                  <a:pt x="0" y="0"/>
                </a:moveTo>
                <a:lnTo>
                  <a:pt x="11733213" y="0"/>
                </a:lnTo>
                <a:lnTo>
                  <a:pt x="11733213" y="937484"/>
                </a:lnTo>
                <a:lnTo>
                  <a:pt x="11118026" y="1292662"/>
                </a:lnTo>
                <a:lnTo>
                  <a:pt x="0" y="1292662"/>
                </a:lnTo>
                <a:close/>
              </a:path>
            </a:pathLst>
          </a:custGeom>
          <a:solidFill>
            <a:srgbClr val="B41E25">
              <a:alpha val="85000"/>
            </a:srgbClr>
          </a:solidFill>
        </p:spPr>
        <p:txBody>
          <a:bodyPr wrap="square" lIns="900000" tIns="182880" rIns="182880" bIns="18288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box will self adjust to content a maximum of two lines recommended </a:t>
            </a:r>
            <a:r>
              <a:rPr lang="en-US" dirty="0" err="1"/>
              <a:t>nec</a:t>
            </a:r>
            <a:r>
              <a:rPr lang="en-US" dirty="0"/>
              <a:t> gravida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feugiat</a:t>
            </a:r>
            <a:endParaRPr lang="en-US" dirty="0"/>
          </a:p>
        </p:txBody>
      </p:sp>
      <p:sp>
        <p:nvSpPr>
          <p:cNvPr id="11" name="Text Placeholder 24"/>
          <p:cNvSpPr>
            <a:spLocks noGrp="1" noChangeAspect="1"/>
          </p:cNvSpPr>
          <p:nvPr>
            <p:ph type="body" sz="quarter" idx="23" hasCustomPrompt="1"/>
          </p:nvPr>
        </p:nvSpPr>
        <p:spPr>
          <a:xfrm rot="5400000">
            <a:off x="450398" y="4906550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73768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— 1 line lo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88825" cy="6747932"/>
          </a:xfrm>
          <a:prstGeom prst="rect">
            <a:avLst/>
          </a:prstGeom>
        </p:spPr>
        <p:txBody>
          <a:bodyPr/>
          <a:lstStyle>
            <a:lvl1pPr marL="0" marR="0" indent="0" algn="ctr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1371600"/>
            <a:ext cx="11733213" cy="830997"/>
          </a:xfrm>
          <a:custGeom>
            <a:avLst/>
            <a:gdLst>
              <a:gd name="connsiteX0" fmla="*/ 0 w 11733213"/>
              <a:gd name="connsiteY0" fmla="*/ 0 h 830997"/>
              <a:gd name="connsiteX1" fmla="*/ 11733213 w 11733213"/>
              <a:gd name="connsiteY1" fmla="*/ 0 h 830997"/>
              <a:gd name="connsiteX2" fmla="*/ 11733213 w 11733213"/>
              <a:gd name="connsiteY2" fmla="*/ 502424 h 830997"/>
              <a:gd name="connsiteX3" fmla="*/ 11164107 w 11733213"/>
              <a:gd name="connsiteY3" fmla="*/ 830997 h 830997"/>
              <a:gd name="connsiteX4" fmla="*/ 0 w 11733213"/>
              <a:gd name="connsiteY4" fmla="*/ 83099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213" h="830997">
                <a:moveTo>
                  <a:pt x="0" y="0"/>
                </a:moveTo>
                <a:lnTo>
                  <a:pt x="11733213" y="0"/>
                </a:lnTo>
                <a:lnTo>
                  <a:pt x="11733213" y="502424"/>
                </a:lnTo>
                <a:lnTo>
                  <a:pt x="11164107" y="830997"/>
                </a:lnTo>
                <a:lnTo>
                  <a:pt x="0" y="830997"/>
                </a:lnTo>
                <a:close/>
              </a:path>
            </a:pathLst>
          </a:custGeom>
          <a:solidFill>
            <a:srgbClr val="B41E25">
              <a:alpha val="85000"/>
            </a:srgbClr>
          </a:solidFill>
        </p:spPr>
        <p:txBody>
          <a:bodyPr wrap="square" lIns="900000" tIns="182880" rIns="182880" bIns="18288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r>
              <a:rPr lang="en-US" err="1"/>
              <a:t>Vesti</a:t>
            </a:r>
            <a:r>
              <a:rPr lang="en-US"/>
              <a:t> </a:t>
            </a:r>
            <a:r>
              <a:rPr lang="en-US" err="1"/>
              <a:t>bulum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lac </a:t>
            </a:r>
            <a:r>
              <a:rPr lang="en-US" err="1"/>
              <a:t>inia</a:t>
            </a:r>
            <a:r>
              <a:rPr lang="en-US"/>
              <a:t>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9" name="Text Placeholder 24"/>
          <p:cNvSpPr>
            <a:spLocks noGrp="1" noChangeAspect="1"/>
          </p:cNvSpPr>
          <p:nvPr>
            <p:ph type="body" sz="quarter" idx="23" hasCustomPrompt="1"/>
          </p:nvPr>
        </p:nvSpPr>
        <p:spPr>
          <a:xfrm rot="5400000">
            <a:off x="450398" y="1706150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647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16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786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1600200"/>
            <a:ext cx="10363200" cy="4015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1">
                <a:solidFill>
                  <a:schemeClr val="accent2"/>
                </a:solidFill>
              </a:defRPr>
            </a:lvl2pPr>
            <a:lvl3pPr>
              <a:defRPr b="1">
                <a:solidFill>
                  <a:schemeClr val="accent2"/>
                </a:solidFill>
              </a:defRPr>
            </a:lvl3pPr>
            <a:lvl4pPr>
              <a:defRPr b="1">
                <a:solidFill>
                  <a:schemeClr val="accent2"/>
                </a:solidFill>
              </a:defRPr>
            </a:lvl4pPr>
            <a:lvl5pPr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styles. Subhead is in sentence case, ideally one line.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813" y="2057400"/>
            <a:ext cx="10363200" cy="4229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Tx/>
              <a:buNone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icon to add graph, table or object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1140751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129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— 1 line long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88825" cy="6747932"/>
          </a:xfrm>
          <a:prstGeom prst="rect">
            <a:avLst/>
          </a:prstGeom>
        </p:spPr>
        <p:txBody>
          <a:bodyPr/>
          <a:lstStyle>
            <a:lvl1pPr marL="0" marR="0" indent="0" algn="ctr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47933"/>
            <a:ext cx="12188825" cy="11006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152900"/>
            <a:ext cx="11733213" cy="830997"/>
          </a:xfrm>
          <a:custGeom>
            <a:avLst/>
            <a:gdLst>
              <a:gd name="connsiteX0" fmla="*/ 0 w 11733213"/>
              <a:gd name="connsiteY0" fmla="*/ 0 h 830997"/>
              <a:gd name="connsiteX1" fmla="*/ 11733213 w 11733213"/>
              <a:gd name="connsiteY1" fmla="*/ 0 h 830997"/>
              <a:gd name="connsiteX2" fmla="*/ 11733213 w 11733213"/>
              <a:gd name="connsiteY2" fmla="*/ 502424 h 830997"/>
              <a:gd name="connsiteX3" fmla="*/ 11164107 w 11733213"/>
              <a:gd name="connsiteY3" fmla="*/ 830997 h 830997"/>
              <a:gd name="connsiteX4" fmla="*/ 0 w 11733213"/>
              <a:gd name="connsiteY4" fmla="*/ 83099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213" h="830997">
                <a:moveTo>
                  <a:pt x="0" y="0"/>
                </a:moveTo>
                <a:lnTo>
                  <a:pt x="11733213" y="0"/>
                </a:lnTo>
                <a:lnTo>
                  <a:pt x="11733213" y="502424"/>
                </a:lnTo>
                <a:lnTo>
                  <a:pt x="11164107" y="830997"/>
                </a:lnTo>
                <a:lnTo>
                  <a:pt x="0" y="830997"/>
                </a:lnTo>
                <a:close/>
              </a:path>
            </a:pathLst>
          </a:custGeom>
          <a:solidFill>
            <a:srgbClr val="B41E25">
              <a:alpha val="84706"/>
            </a:srgbClr>
          </a:solidFill>
        </p:spPr>
        <p:txBody>
          <a:bodyPr wrap="square" lIns="900000" tIns="182880" rIns="182880" bIns="182880">
            <a:noAutofit/>
          </a:bodyPr>
          <a:lstStyle>
            <a:lvl1pPr marL="0" indent="0">
              <a:buFontTx/>
              <a:buNone/>
              <a:defRPr sz="30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3000">
                <a:solidFill>
                  <a:schemeClr val="bg1"/>
                </a:solidFill>
              </a:defRPr>
            </a:lvl2pPr>
            <a:lvl3pPr>
              <a:defRPr sz="3000">
                <a:solidFill>
                  <a:schemeClr val="bg1"/>
                </a:solidFill>
              </a:defRPr>
            </a:lvl3pPr>
            <a:lvl4pPr>
              <a:defRPr sz="3000">
                <a:solidFill>
                  <a:schemeClr val="bg1"/>
                </a:solidFill>
              </a:defRPr>
            </a:lvl4pPr>
            <a:lvl5pPr>
              <a:defRPr sz="3000">
                <a:solidFill>
                  <a:schemeClr val="bg1"/>
                </a:solidFill>
              </a:defRPr>
            </a:lvl5pPr>
          </a:lstStyle>
          <a:p>
            <a:r>
              <a:rPr lang="en-US" err="1"/>
              <a:t>Vesti</a:t>
            </a:r>
            <a:r>
              <a:rPr lang="en-US"/>
              <a:t> </a:t>
            </a:r>
            <a:r>
              <a:rPr lang="en-US" err="1"/>
              <a:t>bulum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ligula lac </a:t>
            </a:r>
            <a:r>
              <a:rPr lang="en-US" err="1"/>
              <a:t>inia</a:t>
            </a:r>
            <a:r>
              <a:rPr lang="en-US"/>
              <a:t> </a:t>
            </a:r>
            <a:r>
              <a:rPr lang="en-US" err="1"/>
              <a:t>malesuada</a:t>
            </a:r>
            <a:endParaRPr lang="en-US"/>
          </a:p>
        </p:txBody>
      </p:sp>
      <p:sp>
        <p:nvSpPr>
          <p:cNvPr id="9" name="Text Placeholder 24"/>
          <p:cNvSpPr>
            <a:spLocks noGrp="1" noChangeAspect="1"/>
          </p:cNvSpPr>
          <p:nvPr>
            <p:ph type="body" sz="quarter" idx="23" hasCustomPrompt="1"/>
          </p:nvPr>
        </p:nvSpPr>
        <p:spPr>
          <a:xfrm rot="5400000">
            <a:off x="450398" y="4487450"/>
            <a:ext cx="191374" cy="165761"/>
          </a:xfrm>
          <a:prstGeom prst="triangle">
            <a:avLst/>
          </a:prstGeom>
          <a:solidFill>
            <a:schemeClr val="bg1"/>
          </a:solidFill>
          <a:ln w="825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/>
            </a:lvl1pPr>
            <a:lvl2pPr marL="609447" indent="0">
              <a:buNone/>
              <a:defRPr sz="800"/>
            </a:lvl2pPr>
            <a:lvl3pPr marL="1218895" indent="0">
              <a:buNone/>
              <a:defRPr sz="800"/>
            </a:lvl3pPr>
            <a:lvl4pPr marL="1828343" indent="0">
              <a:buNone/>
              <a:defRPr sz="800"/>
            </a:lvl4pPr>
            <a:lvl5pPr marL="2437790" indent="0">
              <a:buNone/>
              <a:defRPr sz="800"/>
            </a:lvl5pPr>
          </a:lstStyle>
          <a:p>
            <a:pPr lvl="0"/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7803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16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lide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1;p20">
            <a:extLst>
              <a:ext uri="{FF2B5EF4-FFF2-40B4-BE49-F238E27FC236}">
                <a16:creationId xmlns:a16="http://schemas.microsoft.com/office/drawing/2014/main" id="{11316BB4-BB8F-4697-BC20-14D9F3254E0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88825" cy="675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9C4C4A-3521-4513-8286-DD0717ECC535}"/>
              </a:ext>
            </a:extLst>
          </p:cNvPr>
          <p:cNvSpPr/>
          <p:nvPr userDrawn="1"/>
        </p:nvSpPr>
        <p:spPr>
          <a:xfrm>
            <a:off x="-1" y="0"/>
            <a:ext cx="1218882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82;p20">
            <a:extLst>
              <a:ext uri="{FF2B5EF4-FFF2-40B4-BE49-F238E27FC236}">
                <a16:creationId xmlns:a16="http://schemas.microsoft.com/office/drawing/2014/main" id="{24A26122-8CA0-48BC-B252-CCDDF5BBDC6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11" y="5856235"/>
            <a:ext cx="1908600" cy="7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639273D-07FF-42E1-9E69-14D8FB69B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75" y="873125"/>
            <a:ext cx="5583238" cy="2057400"/>
          </a:xfrm>
        </p:spPr>
        <p:txBody>
          <a:bodyPr/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  <a:lvl2pPr marL="182562" indent="0" algn="ctr">
              <a:buNone/>
              <a:defRPr>
                <a:solidFill>
                  <a:schemeClr val="bg1"/>
                </a:solidFill>
                <a:latin typeface="Changa" pitchFamily="2" charset="-78"/>
                <a:cs typeface="Changa" pitchFamily="2" charset="-78"/>
              </a:defRPr>
            </a:lvl2pPr>
            <a:lvl3pPr marL="365760" indent="0" algn="ctr">
              <a:buNone/>
              <a:defRPr>
                <a:solidFill>
                  <a:schemeClr val="bg1"/>
                </a:solidFill>
              </a:defRPr>
            </a:lvl3pPr>
            <a:lvl4pPr marL="548640" indent="0" algn="ctr">
              <a:buNone/>
              <a:defRPr>
                <a:solidFill>
                  <a:schemeClr val="bg1"/>
                </a:solidFill>
              </a:defRPr>
            </a:lvl4pPr>
            <a:lvl5pPr marL="73152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53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ion slide Mid-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7;p21">
            <a:extLst>
              <a:ext uri="{FF2B5EF4-FFF2-40B4-BE49-F238E27FC236}">
                <a16:creationId xmlns:a16="http://schemas.microsoft.com/office/drawing/2014/main" id="{FEAE38FD-0601-44A3-B27D-279B6F6303A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23333" r="23333"/>
          <a:stretch/>
        </p:blipFill>
        <p:spPr>
          <a:xfrm flipH="1">
            <a:off x="-1" y="0"/>
            <a:ext cx="12188825" cy="674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D8DBC3-FA47-4EFA-BC64-7F3D25FE2819}"/>
              </a:ext>
            </a:extLst>
          </p:cNvPr>
          <p:cNvSpPr/>
          <p:nvPr userDrawn="1"/>
        </p:nvSpPr>
        <p:spPr>
          <a:xfrm>
            <a:off x="-1" y="0"/>
            <a:ext cx="1209947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oogle Shape;82;p20">
            <a:extLst>
              <a:ext uri="{FF2B5EF4-FFF2-40B4-BE49-F238E27FC236}">
                <a16:creationId xmlns:a16="http://schemas.microsoft.com/office/drawing/2014/main" id="{49E13D0E-9499-47E5-A58D-07565ACB35D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11" y="5852432"/>
            <a:ext cx="1908600" cy="7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8A0F4AB-A0A8-487A-8F3A-3011DF355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7375" y="873125"/>
            <a:ext cx="5583238" cy="2057400"/>
          </a:xfrm>
        </p:spPr>
        <p:txBody>
          <a:bodyPr/>
          <a:lstStyle>
            <a:lvl1pPr marL="0" indent="0" algn="ctr">
              <a:buNone/>
              <a:defRPr sz="3800">
                <a:solidFill>
                  <a:schemeClr val="bg1"/>
                </a:solidFill>
              </a:defRPr>
            </a:lvl1pPr>
            <a:lvl2pPr marL="182562" indent="0" algn="ctr">
              <a:buNone/>
              <a:defRPr>
                <a:solidFill>
                  <a:schemeClr val="bg1"/>
                </a:solidFill>
                <a:latin typeface="Changa" pitchFamily="2" charset="-78"/>
                <a:cs typeface="Changa" pitchFamily="2" charset="-78"/>
              </a:defRPr>
            </a:lvl2pPr>
            <a:lvl3pPr marL="365760" indent="0" algn="ctr">
              <a:buNone/>
              <a:defRPr>
                <a:solidFill>
                  <a:schemeClr val="bg1"/>
                </a:solidFill>
              </a:defRPr>
            </a:lvl3pPr>
            <a:lvl4pPr marL="548640" indent="0" algn="ctr">
              <a:buNone/>
              <a:defRPr>
                <a:solidFill>
                  <a:schemeClr val="bg1"/>
                </a:solidFill>
              </a:defRPr>
            </a:lvl4pPr>
            <a:lvl5pPr marL="73152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3;p22">
            <a:extLst>
              <a:ext uri="{FF2B5EF4-FFF2-40B4-BE49-F238E27FC236}">
                <a16:creationId xmlns:a16="http://schemas.microsoft.com/office/drawing/2014/main" id="{49605DCF-8934-4BC6-ACE3-1DD569A552A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1020" r="31016"/>
          <a:stretch/>
        </p:blipFill>
        <p:spPr>
          <a:xfrm>
            <a:off x="-1" y="0"/>
            <a:ext cx="12188825" cy="677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82;p20">
            <a:extLst>
              <a:ext uri="{FF2B5EF4-FFF2-40B4-BE49-F238E27FC236}">
                <a16:creationId xmlns:a16="http://schemas.microsoft.com/office/drawing/2014/main" id="{E4C8EF39-602D-4072-BF14-7AAB376C9FE6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111" y="5852433"/>
            <a:ext cx="1908600" cy="7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1D0BB2-A2DD-4090-8532-0A2781D41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0175" y="1028700"/>
            <a:ext cx="6726238" cy="219619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 b="1">
                <a:solidFill>
                  <a:srgbClr val="FFC000"/>
                </a:solidFill>
              </a:defRPr>
            </a:lvl1pPr>
            <a:lvl2pPr marL="182562" indent="0" algn="ctr">
              <a:buNone/>
              <a:defRPr>
                <a:solidFill>
                  <a:srgbClr val="FFC000"/>
                </a:solidFill>
                <a:latin typeface="Changa" pitchFamily="2" charset="-78"/>
                <a:cs typeface="Changa" pitchFamily="2" charset="-78"/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A7B773C-7156-4B6F-B372-CFC69ECD8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0175" y="3429000"/>
            <a:ext cx="6726238" cy="833438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  <a:latin typeface="Changa" pitchFamily="2" charset="-78"/>
                <a:cs typeface="Changa" pitchFamily="2" charset="-78"/>
              </a:defRPr>
            </a:lvl1pPr>
            <a:lvl2pPr>
              <a:defRPr>
                <a:solidFill>
                  <a:srgbClr val="FFC000"/>
                </a:solidFill>
                <a:latin typeface="Changa" pitchFamily="2" charset="-78"/>
                <a:cs typeface="Changa" pitchFamily="2" charset="-78"/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7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61;p31">
            <a:extLst>
              <a:ext uri="{FF2B5EF4-FFF2-40B4-BE49-F238E27FC236}">
                <a16:creationId xmlns:a16="http://schemas.microsoft.com/office/drawing/2014/main" id="{E862E441-F746-438B-AC6E-67CFC93E3E83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392304" y="5640109"/>
            <a:ext cx="2521901" cy="88350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22D17AC-E1C8-4779-A434-76CD1CBF04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12925" y="1200150"/>
            <a:ext cx="2520950" cy="1012825"/>
          </a:xfrm>
        </p:spPr>
        <p:txBody>
          <a:bodyPr/>
          <a:lstStyle>
            <a:lvl1pPr marL="0" indent="0">
              <a:buNone/>
              <a:defRPr sz="5400" b="1">
                <a:solidFill>
                  <a:srgbClr val="C00000"/>
                </a:solidFill>
                <a:latin typeface="Changa" pitchFamily="2" charset="-78"/>
                <a:cs typeface="Changa" pitchFamily="2" charset="-78"/>
              </a:defRPr>
            </a:lvl1pPr>
          </a:lstStyle>
          <a:p>
            <a:pPr lvl="0"/>
            <a:r>
              <a:rPr lang="en-US" dirty="0"/>
              <a:t>394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65EABDA-2F50-4BC0-9FB7-D4D0DE4BC4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12924" y="2384425"/>
            <a:ext cx="2750911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statistical fact or explanation can go here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BBF8379-1272-4D2F-97B5-25C27967B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4999589" y="-130628"/>
            <a:ext cx="7454473" cy="7119256"/>
          </a:xfrm>
          <a:custGeom>
            <a:avLst/>
            <a:gdLst>
              <a:gd name="connsiteX0" fmla="*/ 0 w 8834717"/>
              <a:gd name="connsiteY0" fmla="*/ 0 h 14238512"/>
              <a:gd name="connsiteX1" fmla="*/ 8834717 w 8834717"/>
              <a:gd name="connsiteY1" fmla="*/ 0 h 14238512"/>
              <a:gd name="connsiteX2" fmla="*/ 8834717 w 8834717"/>
              <a:gd name="connsiteY2" fmla="*/ 14238512 h 14238512"/>
              <a:gd name="connsiteX3" fmla="*/ 0 w 8834717"/>
              <a:gd name="connsiteY3" fmla="*/ 14238512 h 14238512"/>
              <a:gd name="connsiteX4" fmla="*/ 0 w 8834717"/>
              <a:gd name="connsiteY4" fmla="*/ 0 h 14238512"/>
              <a:gd name="connsiteX0" fmla="*/ 0 w 8834717"/>
              <a:gd name="connsiteY0" fmla="*/ 0 h 14238512"/>
              <a:gd name="connsiteX1" fmla="*/ 5144460 w 8834717"/>
              <a:gd name="connsiteY1" fmla="*/ 0 h 14238512"/>
              <a:gd name="connsiteX2" fmla="*/ 8834717 w 8834717"/>
              <a:gd name="connsiteY2" fmla="*/ 14238512 h 14238512"/>
              <a:gd name="connsiteX3" fmla="*/ 0 w 8834717"/>
              <a:gd name="connsiteY3" fmla="*/ 14238512 h 14238512"/>
              <a:gd name="connsiteX4" fmla="*/ 0 w 8834717"/>
              <a:gd name="connsiteY4" fmla="*/ 0 h 14238512"/>
              <a:gd name="connsiteX0" fmla="*/ 0 w 14908946"/>
              <a:gd name="connsiteY0" fmla="*/ 0 h 14238512"/>
              <a:gd name="connsiteX1" fmla="*/ 5144460 w 14908946"/>
              <a:gd name="connsiteY1" fmla="*/ 0 h 14238512"/>
              <a:gd name="connsiteX2" fmla="*/ 14908946 w 14908946"/>
              <a:gd name="connsiteY2" fmla="*/ 14238512 h 14238512"/>
              <a:gd name="connsiteX3" fmla="*/ 0 w 14908946"/>
              <a:gd name="connsiteY3" fmla="*/ 14238512 h 14238512"/>
              <a:gd name="connsiteX4" fmla="*/ 0 w 14908946"/>
              <a:gd name="connsiteY4" fmla="*/ 0 h 142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8946" h="14238512">
                <a:moveTo>
                  <a:pt x="0" y="0"/>
                </a:moveTo>
                <a:lnTo>
                  <a:pt x="5144460" y="0"/>
                </a:lnTo>
                <a:lnTo>
                  <a:pt x="14908946" y="14238512"/>
                </a:lnTo>
                <a:lnTo>
                  <a:pt x="0" y="14238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61;p31">
            <a:extLst>
              <a:ext uri="{FF2B5EF4-FFF2-40B4-BE49-F238E27FC236}">
                <a16:creationId xmlns:a16="http://schemas.microsoft.com/office/drawing/2014/main" id="{33B288E4-BE4F-46EA-9D25-F928E993A1A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8873574" y="5698832"/>
            <a:ext cx="2521901" cy="8835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641F57D0-F705-4BBF-AA49-CCDA53FCFEBC}"/>
              </a:ext>
            </a:extLst>
          </p:cNvPr>
          <p:cNvSpPr/>
          <p:nvPr userDrawn="1"/>
        </p:nvSpPr>
        <p:spPr>
          <a:xfrm rot="10800000">
            <a:off x="1610686" y="-2"/>
            <a:ext cx="5441096" cy="6732922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26BF1E-A4F7-43D6-AD15-FFA3B97C19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3188" y="1062038"/>
            <a:ext cx="2678112" cy="873125"/>
          </a:xfrm>
        </p:spPr>
        <p:txBody>
          <a:bodyPr/>
          <a:lstStyle>
            <a:lvl1pPr marL="0" indent="0">
              <a:buNone/>
              <a:defRPr sz="5400" b="1">
                <a:solidFill>
                  <a:srgbClr val="FFC000"/>
                </a:solidFill>
                <a:latin typeface="Changa" pitchFamily="2" charset="-78"/>
                <a:cs typeface="Changa" pitchFamily="2" charset="-78"/>
              </a:defRPr>
            </a:lvl1pPr>
          </a:lstStyle>
          <a:p>
            <a:pPr lvl="0"/>
            <a:r>
              <a:rPr lang="en-US" dirty="0"/>
              <a:t>105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BA58FDC-DF70-4FD8-A57F-D5C3453403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3188" y="2074182"/>
            <a:ext cx="2750911" cy="104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00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statistical fact or explanation can go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D6CE404-6AB7-4592-8876-C67A1FEE64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88258" y="-130628"/>
            <a:ext cx="7454473" cy="7119256"/>
          </a:xfrm>
          <a:custGeom>
            <a:avLst/>
            <a:gdLst>
              <a:gd name="connsiteX0" fmla="*/ 0 w 8834717"/>
              <a:gd name="connsiteY0" fmla="*/ 0 h 14238512"/>
              <a:gd name="connsiteX1" fmla="*/ 8834717 w 8834717"/>
              <a:gd name="connsiteY1" fmla="*/ 0 h 14238512"/>
              <a:gd name="connsiteX2" fmla="*/ 8834717 w 8834717"/>
              <a:gd name="connsiteY2" fmla="*/ 14238512 h 14238512"/>
              <a:gd name="connsiteX3" fmla="*/ 0 w 8834717"/>
              <a:gd name="connsiteY3" fmla="*/ 14238512 h 14238512"/>
              <a:gd name="connsiteX4" fmla="*/ 0 w 8834717"/>
              <a:gd name="connsiteY4" fmla="*/ 0 h 14238512"/>
              <a:gd name="connsiteX0" fmla="*/ 0 w 8834717"/>
              <a:gd name="connsiteY0" fmla="*/ 0 h 14238512"/>
              <a:gd name="connsiteX1" fmla="*/ 5144460 w 8834717"/>
              <a:gd name="connsiteY1" fmla="*/ 0 h 14238512"/>
              <a:gd name="connsiteX2" fmla="*/ 8834717 w 8834717"/>
              <a:gd name="connsiteY2" fmla="*/ 14238512 h 14238512"/>
              <a:gd name="connsiteX3" fmla="*/ 0 w 8834717"/>
              <a:gd name="connsiteY3" fmla="*/ 14238512 h 14238512"/>
              <a:gd name="connsiteX4" fmla="*/ 0 w 8834717"/>
              <a:gd name="connsiteY4" fmla="*/ 0 h 14238512"/>
              <a:gd name="connsiteX0" fmla="*/ 0 w 14908946"/>
              <a:gd name="connsiteY0" fmla="*/ 0 h 14238512"/>
              <a:gd name="connsiteX1" fmla="*/ 5144460 w 14908946"/>
              <a:gd name="connsiteY1" fmla="*/ 0 h 14238512"/>
              <a:gd name="connsiteX2" fmla="*/ 14908946 w 14908946"/>
              <a:gd name="connsiteY2" fmla="*/ 14238512 h 14238512"/>
              <a:gd name="connsiteX3" fmla="*/ 0 w 14908946"/>
              <a:gd name="connsiteY3" fmla="*/ 14238512 h 14238512"/>
              <a:gd name="connsiteX4" fmla="*/ 0 w 14908946"/>
              <a:gd name="connsiteY4" fmla="*/ 0 h 1423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8946" h="14238512">
                <a:moveTo>
                  <a:pt x="0" y="0"/>
                </a:moveTo>
                <a:lnTo>
                  <a:pt x="5144460" y="0"/>
                </a:lnTo>
                <a:lnTo>
                  <a:pt x="14908946" y="14238512"/>
                </a:lnTo>
                <a:lnTo>
                  <a:pt x="0" y="142385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11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AB55C2-2E42-4440-978A-280D47E8FA15}"/>
              </a:ext>
            </a:extLst>
          </p:cNvPr>
          <p:cNvSpPr/>
          <p:nvPr userDrawn="1"/>
        </p:nvSpPr>
        <p:spPr>
          <a:xfrm>
            <a:off x="0" y="0"/>
            <a:ext cx="12188824" cy="67518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0D0C031-AB34-4E96-8E80-3427254806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042657"/>
            <a:ext cx="12188825" cy="260282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12813" y="5700910"/>
            <a:ext cx="5427951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charset="0"/>
              </a:rPr>
              <a:t>CYMRU.COM | </a:t>
            </a:r>
            <a:r>
              <a:rPr lang="en-US" sz="1200" b="0" i="0" kern="1200" baseline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847-378-3300 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charset="0"/>
            </a:endParaRPr>
          </a:p>
          <a:p>
            <a:pPr marL="0" marR="0" lvl="0" indent="0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charset="0"/>
              </a:rPr>
              <a:t>©</a:t>
            </a:r>
            <a:r>
              <a:rPr lang="en-US" sz="12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charset="0"/>
              </a:rPr>
              <a:t> 2020 TEAM CYMRU, INC. ALL RIGHTS RESERVED.</a:t>
            </a:r>
            <a:endParaRPr lang="en-US" sz="1200" b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2921107"/>
            <a:ext cx="4462075" cy="10157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4600">
                <a:solidFill>
                  <a:schemeClr val="bg1"/>
                </a:solidFill>
                <a:latin typeface="Changa" pitchFamily="2" charset="-78"/>
                <a:ea typeface="Tahoma" charset="0"/>
                <a:cs typeface="Changa" pitchFamily="2" charset="-78"/>
              </a:defRPr>
            </a:lvl1pPr>
          </a:lstStyle>
          <a:p>
            <a:pPr marL="457086" marR="0" lvl="0" indent="-457086" algn="l" defTabSz="60944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Thank you.</a:t>
            </a:r>
          </a:p>
        </p:txBody>
      </p:sp>
      <p:sp>
        <p:nvSpPr>
          <p:cNvPr id="2" name="Rectangle 1">
            <a:hlinkClick r:id="rId3"/>
          </p:cNvPr>
          <p:cNvSpPr/>
          <p:nvPr userDrawn="1"/>
        </p:nvSpPr>
        <p:spPr>
          <a:xfrm>
            <a:off x="3916545" y="5700910"/>
            <a:ext cx="2424219" cy="2275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6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39" userDrawn="1">
          <p15:clr>
            <a:srgbClr val="FBAE40"/>
          </p15:clr>
        </p15:guide>
        <p15:guide id="3" pos="5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orient="horz" pos="31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786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2813" y="1600200"/>
            <a:ext cx="10363200" cy="46863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en-US" dirty="0"/>
              <a:t>Click icon to add graph, table or object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143748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, subhead,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1600200"/>
            <a:ext cx="10363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styles. Subhead is in sentence case, ideally one line.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2057400"/>
            <a:ext cx="10363200" cy="42291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baseline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286000" indent="0">
              <a:buNone/>
              <a:defRPr/>
            </a:lvl6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86240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 userDrawn="1">
          <p15:clr>
            <a:srgbClr val="FBAE40"/>
          </p15:clr>
        </p15:guide>
        <p15:guide id="2" orient="horz" pos="1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line, subhead,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5"/>
            <a:ext cx="10363200" cy="6257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Title is in sentence case, maximum of two lines.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1333975"/>
            <a:ext cx="10363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baseline="0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styles. Subhead is in sentence case, ideally one line.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1791175"/>
            <a:ext cx="10363200" cy="42291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286000" indent="0">
              <a:buNone/>
              <a:defRPr/>
            </a:lvl6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129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1 column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1600200"/>
            <a:ext cx="103632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baseline="0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styles. Subhead is in sentence case.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2286000"/>
            <a:ext cx="10363200" cy="40005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4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 marL="2286000" indent="0">
              <a:buNone/>
              <a:defRPr/>
            </a:lvl6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644888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12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1600201"/>
            <a:ext cx="10363200" cy="46863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Click to edit Master text styles 1 column layout. To create body copy, enter text for all levels, then manually delete the bullet.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155088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s,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22528"/>
            <a:ext cx="10363200" cy="973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/>
              <a:t>Click to edit Master title style. Title is in sentence case, maximum of two lines.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2" y="1600201"/>
            <a:ext cx="4953001" cy="7354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 Sub is in sentence case, up to two lines.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3013" y="1600200"/>
            <a:ext cx="4953000" cy="7354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styles. Sub is in sentence case, up to two lines.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230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1325086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s, 2 columns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3" y="422528"/>
            <a:ext cx="10363200" cy="97313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>
                <a:latin typeface="Changa" pitchFamily="2" charset="-78"/>
                <a:ea typeface="Roboto" panose="02000000000000000000" pitchFamily="2" charset="0"/>
                <a:cs typeface="Changa" pitchFamily="2" charset="-78"/>
              </a:defRPr>
            </a:lvl1pPr>
          </a:lstStyle>
          <a:p>
            <a:r>
              <a:rPr lang="en-US" dirty="0"/>
              <a:t>Click to edit Master title style. Title is in sentence case, maximum of two lines.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2" y="1600201"/>
            <a:ext cx="4953001" cy="7354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 Sub sentence case, two lines.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23013" y="1600200"/>
            <a:ext cx="4953000" cy="73549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rgbClr val="B41E2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styles. Sub sentence case, two lines.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28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323013" y="2514600"/>
            <a:ext cx="4953000" cy="3771900"/>
          </a:xfrm>
          <a:prstGeom prst="rect">
            <a:avLst/>
          </a:prstGeo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 </a:t>
            </a:r>
            <a:br>
              <a:rPr lang="en-US"/>
            </a:br>
            <a:r>
              <a:rPr lang="en-US"/>
              <a:t>1 column layout. To create body copy, enter text for all levels, then manually delete the bullet.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9A9A9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D025EC6-12F2-BD4E-AD65-43BFB58C3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2813" y="6286501"/>
            <a:ext cx="7696200" cy="323046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900">
                <a:solidFill>
                  <a:srgbClr val="808285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add footnotes</a:t>
            </a:r>
          </a:p>
        </p:txBody>
      </p:sp>
    </p:spTree>
    <p:extLst>
      <p:ext uri="{BB962C8B-B14F-4D97-AF65-F5344CB8AC3E}">
        <p14:creationId xmlns:p14="http://schemas.microsoft.com/office/powerpoint/2010/main" val="80538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813" y="415924"/>
            <a:ext cx="10363200" cy="836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1587640"/>
            <a:ext cx="10363200" cy="4698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739128"/>
            <a:ext cx="12188825" cy="11887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/>
          </a:p>
        </p:txBody>
      </p:sp>
    </p:spTree>
    <p:extLst>
      <p:ext uri="{BB962C8B-B14F-4D97-AF65-F5344CB8AC3E}">
        <p14:creationId xmlns:p14="http://schemas.microsoft.com/office/powerpoint/2010/main" val="35445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834" r:id="rId2"/>
    <p:sldLayoutId id="2147483831" r:id="rId3"/>
    <p:sldLayoutId id="2147483833" r:id="rId4"/>
    <p:sldLayoutId id="2147483848" r:id="rId5"/>
    <p:sldLayoutId id="2147483838" r:id="rId6"/>
    <p:sldLayoutId id="2147483826" r:id="rId7"/>
    <p:sldLayoutId id="2147483829" r:id="rId8"/>
    <p:sldLayoutId id="2147483839" r:id="rId9"/>
    <p:sldLayoutId id="2147483828" r:id="rId10"/>
    <p:sldLayoutId id="2147483830" r:id="rId11"/>
    <p:sldLayoutId id="2147483837" r:id="rId12"/>
    <p:sldLayoutId id="2147483821" r:id="rId13"/>
    <p:sldLayoutId id="2147483836" r:id="rId14"/>
    <p:sldLayoutId id="2147483774" r:id="rId15"/>
    <p:sldLayoutId id="2147483820" r:id="rId16"/>
    <p:sldLayoutId id="2147483819" r:id="rId17"/>
    <p:sldLayoutId id="2147483823" r:id="rId18"/>
    <p:sldLayoutId id="2147483822" r:id="rId19"/>
    <p:sldLayoutId id="2147483775" r:id="rId20"/>
    <p:sldLayoutId id="2147483818" r:id="rId21"/>
    <p:sldLayoutId id="2147483842" r:id="rId22"/>
    <p:sldLayoutId id="2147483816" r:id="rId23"/>
    <p:sldLayoutId id="2147483849" r:id="rId24"/>
    <p:sldLayoutId id="2147483900" r:id="rId25"/>
    <p:sldLayoutId id="214748377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2"/>
        </a:buClr>
        <a:buFont typeface="Arial" charset="0"/>
        <a:buChar char="•"/>
        <a:defRPr sz="20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1pPr>
      <a:lvl2pPr marL="3651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charset="0"/>
        <a:buChar char="•"/>
        <a:tabLst/>
        <a:defRPr sz="20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2pPr>
      <a:lvl3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charset="0"/>
        <a:buChar char="•"/>
        <a:tabLst/>
        <a:defRPr sz="20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3pPr>
      <a:lvl4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charset="0"/>
        <a:buChar char="•"/>
        <a:tabLst/>
        <a:defRPr sz="20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4pPr>
      <a:lvl5pPr marL="91440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Arial" charset="0"/>
        <a:buChar char="•"/>
        <a:tabLst/>
        <a:defRPr sz="20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pos="287" userDrawn="1">
          <p15:clr>
            <a:srgbClr val="F26B43"/>
          </p15:clr>
        </p15:guide>
        <p15:guide id="3" pos="7391" userDrawn="1">
          <p15:clr>
            <a:srgbClr val="F26B43"/>
          </p15:clr>
        </p15:guide>
        <p15:guide id="4" orient="horz" pos="576" userDrawn="1">
          <p15:clr>
            <a:srgbClr val="F26B43"/>
          </p15:clr>
        </p15:guide>
        <p15:guide id="5" orient="horz" pos="864" userDrawn="1">
          <p15:clr>
            <a:srgbClr val="F26B43"/>
          </p15:clr>
        </p15:guide>
        <p15:guide id="6" orient="horz" pos="2880" userDrawn="1">
          <p15:clr>
            <a:srgbClr val="F26B43"/>
          </p15:clr>
        </p15:guide>
        <p15:guide id="7" orient="horz" pos="3528" userDrawn="1">
          <p15:clr>
            <a:srgbClr val="F26B43"/>
          </p15:clr>
        </p15:guide>
        <p15:guide id="8" orient="horz" pos="3960" userDrawn="1">
          <p15:clr>
            <a:srgbClr val="F26B43"/>
          </p15:clr>
        </p15:guide>
        <p15:guide id="9" orient="horz" pos="4248" userDrawn="1">
          <p15:clr>
            <a:srgbClr val="F26B43"/>
          </p15:clr>
        </p15:guide>
        <p15:guide id="10" orient="horz" pos="1008" userDrawn="1">
          <p15:clr>
            <a:srgbClr val="F26B43"/>
          </p15:clr>
        </p15:guide>
        <p15:guide id="11" pos="575" userDrawn="1">
          <p15:clr>
            <a:srgbClr val="F26B43"/>
          </p15:clr>
        </p15:guide>
        <p15:guide id="12" orient="horz" pos="288" userDrawn="1">
          <p15:clr>
            <a:srgbClr val="F26B43"/>
          </p15:clr>
        </p15:guide>
        <p15:guide id="13" pos="7103" userDrawn="1">
          <p15:clr>
            <a:srgbClr val="F26B43"/>
          </p15:clr>
        </p15:guide>
        <p15:guide id="14" pos="3695" userDrawn="1">
          <p15:clr>
            <a:srgbClr val="F26B43"/>
          </p15:clr>
        </p15:guide>
        <p15:guide id="15" pos="3983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orient="horz" pos="1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first.org/tlp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4427" y="2844605"/>
            <a:ext cx="5133573" cy="2160531"/>
          </a:xfrm>
        </p:spPr>
        <p:txBody>
          <a:bodyPr/>
          <a:lstStyle/>
          <a:p>
            <a:pPr algn="ctr"/>
            <a:r>
              <a:rPr lang="en-US" sz="3200" dirty="0"/>
              <a:t>Community based DDOS protection and why Peering / IX's are an important mitigation tool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nga" pitchFamily="2" charset="-78"/>
              <a:cs typeface="Changa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E06BB-E0B2-44E7-BBCC-13AED8F564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57632" y="5588396"/>
            <a:ext cx="4819125" cy="685800"/>
          </a:xfrm>
        </p:spPr>
        <p:txBody>
          <a:bodyPr/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John Brown, CISSP, CP-AMEL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8092B-C11C-A149-9C10-E3D5EEC6D6F6}"/>
              </a:ext>
            </a:extLst>
          </p:cNvPr>
          <p:cNvSpPr/>
          <p:nvPr/>
        </p:nvSpPr>
        <p:spPr>
          <a:xfrm>
            <a:off x="0" y="6430617"/>
            <a:ext cx="12188825" cy="4273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410" y="318873"/>
            <a:ext cx="7598004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How to mitigate, the RTBH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RTBH (Remote Triggered </a:t>
            </a:r>
            <a:r>
              <a:rPr lang="en-US" sz="2400" dirty="0" err="1"/>
              <a:t>BlackHole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A special BGP session with your transit provider or peering partner</a:t>
            </a:r>
          </a:p>
          <a:p>
            <a:pPr lvl="2"/>
            <a:r>
              <a:rPr lang="en-US" sz="2400" dirty="0"/>
              <a:t>Using BGP to signal (tell them) your peer that you want them to drop traffic TO a specific address on your network.</a:t>
            </a:r>
          </a:p>
          <a:p>
            <a:pPr lvl="2"/>
            <a:r>
              <a:rPr lang="en-US" sz="2400" dirty="0"/>
              <a:t>Pushes the problem upstream. Your peer / transit is now absorbing the DDOS traffic. Hope their pipes are big enough to do that </a:t>
            </a:r>
            <a:r>
              <a:rPr lang="en-US" sz="2400" dirty="0">
                <a:sym typeface="Wingdings" pitchFamily="2" charset="2"/>
              </a:rPr>
              <a:t>!!</a:t>
            </a:r>
          </a:p>
          <a:p>
            <a:pPr lvl="2"/>
            <a:r>
              <a:rPr lang="en-US" sz="2400" dirty="0">
                <a:sym typeface="Wingdings" pitchFamily="2" charset="2"/>
              </a:rPr>
              <a:t>Works pretty good, you must build BGP sessions with each transit or peering partner.  May not scale well..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919260" y="-3214220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969F2961-B935-3145-BB99-73DEBE758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9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B35FD17F-890A-2A4F-AFAB-6B32368FD30E}"/>
              </a:ext>
            </a:extLst>
          </p:cNvPr>
          <p:cNvSpPr/>
          <p:nvPr/>
        </p:nvSpPr>
        <p:spPr>
          <a:xfrm>
            <a:off x="3862285" y="1138403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21BFA-30CF-E647-99DF-F8970814BA62}"/>
              </a:ext>
            </a:extLst>
          </p:cNvPr>
          <p:cNvSpPr/>
          <p:nvPr/>
        </p:nvSpPr>
        <p:spPr>
          <a:xfrm>
            <a:off x="3864038" y="2571982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C55EA57-6F82-CB41-8E40-70937DE44B7C}"/>
              </a:ext>
            </a:extLst>
          </p:cNvPr>
          <p:cNvSpPr/>
          <p:nvPr/>
        </p:nvSpPr>
        <p:spPr>
          <a:xfrm>
            <a:off x="3862542" y="400048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C7FCF3-5FD9-AA48-9F79-570CEB176228}"/>
              </a:ext>
            </a:extLst>
          </p:cNvPr>
          <p:cNvSpPr/>
          <p:nvPr/>
        </p:nvSpPr>
        <p:spPr>
          <a:xfrm>
            <a:off x="3854622" y="5442624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29EEFF0-FB25-8341-93A7-4A6B17E381F8}"/>
              </a:ext>
            </a:extLst>
          </p:cNvPr>
          <p:cNvSpPr/>
          <p:nvPr/>
        </p:nvSpPr>
        <p:spPr>
          <a:xfrm>
            <a:off x="5498255" y="331207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EF900B-BAE6-E14E-98DF-C3286C66FF5A}"/>
              </a:ext>
            </a:extLst>
          </p:cNvPr>
          <p:cNvSpPr/>
          <p:nvPr/>
        </p:nvSpPr>
        <p:spPr>
          <a:xfrm>
            <a:off x="5498255" y="1861774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537CE8A-3FA8-C643-A3EA-C90BE39F9817}"/>
              </a:ext>
            </a:extLst>
          </p:cNvPr>
          <p:cNvSpPr/>
          <p:nvPr/>
        </p:nvSpPr>
        <p:spPr>
          <a:xfrm>
            <a:off x="7079907" y="331207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C3C79EB-98D3-8747-837A-E053D6DB8722}"/>
              </a:ext>
            </a:extLst>
          </p:cNvPr>
          <p:cNvSpPr/>
          <p:nvPr/>
        </p:nvSpPr>
        <p:spPr>
          <a:xfrm>
            <a:off x="7079907" y="1862769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70" name="Picture 69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EF6EF348-627C-6B46-91C6-BB0D5BF44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28031" y="76406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5" name="Picture 7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3B2E7B64-A7CF-CB46-9CC8-5E965A0F9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7279" y="219284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4" name="Picture 113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16BB35B6-25EA-AF4B-AA62-49D6F30F6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7196" y="3618727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5" name="Picture 12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528FDB8D-5355-6D47-B464-F196D8F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2108" y="5064963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298FCC6-29B0-F649-A142-4244456E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29" y="1264134"/>
            <a:ext cx="719813" cy="719813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8D6E64E7-B41E-7547-8BFE-0ABC22F73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729" y="2691110"/>
            <a:ext cx="719813" cy="719813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18028BA7-83B9-7E46-BCAE-F32FCAD6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080" y="4116997"/>
            <a:ext cx="719813" cy="719813"/>
          </a:xfrm>
          <a:prstGeom prst="rect">
            <a:avLst/>
          </a:prstGeom>
        </p:spPr>
      </p:pic>
      <p:pic>
        <p:nvPicPr>
          <p:cNvPr id="140" name="Picture 139" descr="Icon&#10;&#10;Description automatically generated">
            <a:extLst>
              <a:ext uri="{FF2B5EF4-FFF2-40B4-BE49-F238E27FC236}">
                <a16:creationId xmlns:a16="http://schemas.microsoft.com/office/drawing/2014/main" id="{F557306B-E429-CC40-9DEA-D35D6EBBF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080" y="5586176"/>
            <a:ext cx="719813" cy="719813"/>
          </a:xfrm>
          <a:prstGeom prst="rect">
            <a:avLst/>
          </a:prstGeom>
        </p:spPr>
      </p:pic>
      <p:sp>
        <p:nvSpPr>
          <p:cNvPr id="96" name="Title 27">
            <a:extLst>
              <a:ext uri="{FF2B5EF4-FFF2-40B4-BE49-F238E27FC236}">
                <a16:creationId xmlns:a16="http://schemas.microsoft.com/office/drawing/2014/main" id="{25664F13-EA6D-854F-81ED-B4290EF5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99" y="92371"/>
            <a:ext cx="11087922" cy="519674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2799" dirty="0">
                <a:solidFill>
                  <a:schemeClr val="bg1"/>
                </a:solidFill>
              </a:rPr>
              <a:t>SOS – RTBH Request</a:t>
            </a:r>
          </a:p>
        </p:txBody>
      </p:sp>
      <p:pic>
        <p:nvPicPr>
          <p:cNvPr id="62" name="Picture 61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078CD788-8728-DD40-9B19-D4EF4D8AB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8287901" y="2103751"/>
            <a:ext cx="3794078" cy="28602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FCA3149A-949F-1543-AAA7-305B99E46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447292" y="3335206"/>
            <a:ext cx="719813" cy="719813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BE5F16C8-9BC3-2643-A6BC-12700CB29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328" y="189776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F5B3D0F8-F746-3741-B39F-53C799226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528" y="334692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BE794735-018B-5A48-ABDD-9F90EFD59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954" y="189776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C92267D-3ED6-D041-B11E-FDD1A4509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76" y="2596537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89B80C-D280-8D4F-84D4-B2A02FB856CD}"/>
              </a:ext>
            </a:extLst>
          </p:cNvPr>
          <p:cNvCxnSpPr>
            <a:cxnSpLocks/>
            <a:stCxn id="70" idx="3"/>
            <a:endCxn id="129" idx="1"/>
          </p:cNvCxnSpPr>
          <p:nvPr/>
        </p:nvCxnSpPr>
        <p:spPr>
          <a:xfrm>
            <a:off x="3180920" y="1537859"/>
            <a:ext cx="717356" cy="0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A90DB1B-AC0A-DF40-B6E4-ED7E9AB8AC74}"/>
              </a:ext>
            </a:extLst>
          </p:cNvPr>
          <p:cNvCxnSpPr>
            <a:cxnSpLocks/>
            <a:stCxn id="75" idx="3"/>
            <a:endCxn id="72" idx="1"/>
          </p:cNvCxnSpPr>
          <p:nvPr/>
        </p:nvCxnSpPr>
        <p:spPr>
          <a:xfrm flipV="1">
            <a:off x="3170168" y="2956443"/>
            <a:ext cx="728108" cy="10195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84F441-588B-EC41-85E3-2A37F3F3D9B2}"/>
              </a:ext>
            </a:extLst>
          </p:cNvPr>
          <p:cNvCxnSpPr>
            <a:cxnSpLocks/>
            <a:stCxn id="114" idx="3"/>
            <a:endCxn id="132" idx="1"/>
          </p:cNvCxnSpPr>
          <p:nvPr/>
        </p:nvCxnSpPr>
        <p:spPr>
          <a:xfrm>
            <a:off x="3170085" y="4392526"/>
            <a:ext cx="728191" cy="6097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71AC13D-513A-6E4E-A48B-BF4D94ABBDA0}"/>
              </a:ext>
            </a:extLst>
          </p:cNvPr>
          <p:cNvCxnSpPr>
            <a:cxnSpLocks/>
            <a:stCxn id="125" idx="3"/>
            <a:endCxn id="134" idx="1"/>
          </p:cNvCxnSpPr>
          <p:nvPr/>
        </p:nvCxnSpPr>
        <p:spPr>
          <a:xfrm>
            <a:off x="3164998" y="5838762"/>
            <a:ext cx="725616" cy="2040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6">
            <a:extLst>
              <a:ext uri="{FF2B5EF4-FFF2-40B4-BE49-F238E27FC236}">
                <a16:creationId xmlns:a16="http://schemas.microsoft.com/office/drawing/2014/main" id="{421DA296-9B21-7C47-8434-77E59E5E3A86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>
            <a:off x="4618089" y="1537859"/>
            <a:ext cx="1020289" cy="467880"/>
          </a:xfrm>
          <a:prstGeom prst="bentConnector2">
            <a:avLst/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6">
            <a:extLst>
              <a:ext uri="{FF2B5EF4-FFF2-40B4-BE49-F238E27FC236}">
                <a16:creationId xmlns:a16="http://schemas.microsoft.com/office/drawing/2014/main" id="{356B132F-D492-7342-B7F2-70014D2CB8A9}"/>
              </a:ext>
            </a:extLst>
          </p:cNvPr>
          <p:cNvCxnSpPr>
            <a:cxnSpLocks/>
            <a:stCxn id="72" idx="3"/>
            <a:endCxn id="135" idx="3"/>
          </p:cNvCxnSpPr>
          <p:nvPr/>
        </p:nvCxnSpPr>
        <p:spPr>
          <a:xfrm flipV="1">
            <a:off x="4618089" y="2514722"/>
            <a:ext cx="1020289" cy="441721"/>
          </a:xfrm>
          <a:prstGeom prst="bentConnector2">
            <a:avLst/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46">
            <a:extLst>
              <a:ext uri="{FF2B5EF4-FFF2-40B4-BE49-F238E27FC236}">
                <a16:creationId xmlns:a16="http://schemas.microsoft.com/office/drawing/2014/main" id="{DD9D39A9-A331-8348-8FDE-4C627C53C1E0}"/>
              </a:ext>
            </a:extLst>
          </p:cNvPr>
          <p:cNvCxnSpPr>
            <a:cxnSpLocks/>
            <a:stCxn id="132" idx="3"/>
            <a:endCxn id="67" idx="1"/>
          </p:cNvCxnSpPr>
          <p:nvPr/>
        </p:nvCxnSpPr>
        <p:spPr>
          <a:xfrm flipV="1">
            <a:off x="4618089" y="3706832"/>
            <a:ext cx="917440" cy="691791"/>
          </a:xfrm>
          <a:prstGeom prst="bentConnector3">
            <a:avLst>
              <a:gd name="adj1" fmla="val 50000"/>
            </a:avLst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3F38A0B-535A-6E41-80A7-05F2984CA059}"/>
              </a:ext>
            </a:extLst>
          </p:cNvPr>
          <p:cNvSpPr/>
          <p:nvPr/>
        </p:nvSpPr>
        <p:spPr>
          <a:xfrm>
            <a:off x="9008268" y="405991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AS65540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8EFB5F-A4B3-ED44-A9B2-98AE447FDFAE}"/>
              </a:ext>
            </a:extLst>
          </p:cNvPr>
          <p:cNvSpPr/>
          <p:nvPr/>
        </p:nvSpPr>
        <p:spPr>
          <a:xfrm>
            <a:off x="5563832" y="262766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966D076-8AE0-724C-A7EC-D885AA429B0F}"/>
              </a:ext>
            </a:extLst>
          </p:cNvPr>
          <p:cNvSpPr/>
          <p:nvPr/>
        </p:nvSpPr>
        <p:spPr>
          <a:xfrm>
            <a:off x="5532963" y="40667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AS65538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EF95284-29CC-6943-B2AA-DADEB6890F74}"/>
              </a:ext>
            </a:extLst>
          </p:cNvPr>
          <p:cNvSpPr/>
          <p:nvPr/>
        </p:nvSpPr>
        <p:spPr>
          <a:xfrm>
            <a:off x="7114948" y="263194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C5649F-1B2C-654B-93B7-8C3F1FAC8E1E}"/>
              </a:ext>
            </a:extLst>
          </p:cNvPr>
          <p:cNvSpPr/>
          <p:nvPr/>
        </p:nvSpPr>
        <p:spPr>
          <a:xfrm>
            <a:off x="7107215" y="4066736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AS65536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2EF95F-D371-1C4A-A2C1-F8996C18B591}"/>
              </a:ext>
            </a:extLst>
          </p:cNvPr>
          <p:cNvSpPr/>
          <p:nvPr/>
        </p:nvSpPr>
        <p:spPr>
          <a:xfrm>
            <a:off x="7114948" y="55060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AS65539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28A24B6-68E9-D548-A690-9054E586E71E}"/>
              </a:ext>
            </a:extLst>
          </p:cNvPr>
          <p:cNvCxnSpPr>
            <a:cxnSpLocks/>
            <a:stCxn id="69" idx="3"/>
            <a:endCxn id="66" idx="1"/>
          </p:cNvCxnSpPr>
          <p:nvPr/>
        </p:nvCxnSpPr>
        <p:spPr>
          <a:xfrm>
            <a:off x="6260767" y="2257671"/>
            <a:ext cx="857562" cy="0"/>
          </a:xfrm>
          <a:prstGeom prst="line">
            <a:avLst/>
          </a:prstGeom>
          <a:ln w="5715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E0577E6-9653-504D-8B52-C086B7BA4F2C}"/>
              </a:ext>
            </a:extLst>
          </p:cNvPr>
          <p:cNvCxnSpPr>
            <a:cxnSpLocks/>
            <a:stCxn id="73" idx="3"/>
            <a:endCxn id="63" idx="2"/>
          </p:cNvCxnSpPr>
          <p:nvPr/>
        </p:nvCxnSpPr>
        <p:spPr>
          <a:xfrm flipV="1">
            <a:off x="9738826" y="3695113"/>
            <a:ext cx="708466" cy="5907"/>
          </a:xfrm>
          <a:prstGeom prst="line">
            <a:avLst/>
          </a:prstGeom>
          <a:ln w="63500">
            <a:solidFill>
              <a:srgbClr val="B41E25">
                <a:alpha val="75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46">
            <a:extLst>
              <a:ext uri="{FF2B5EF4-FFF2-40B4-BE49-F238E27FC236}">
                <a16:creationId xmlns:a16="http://schemas.microsoft.com/office/drawing/2014/main" id="{835A757B-E05A-8543-8737-41E0DAE8525C}"/>
              </a:ext>
            </a:extLst>
          </p:cNvPr>
          <p:cNvCxnSpPr>
            <a:cxnSpLocks/>
            <a:stCxn id="134" idx="3"/>
            <a:endCxn id="65" idx="1"/>
          </p:cNvCxnSpPr>
          <p:nvPr/>
        </p:nvCxnSpPr>
        <p:spPr>
          <a:xfrm flipV="1">
            <a:off x="4610426" y="5139447"/>
            <a:ext cx="2498372" cy="701355"/>
          </a:xfrm>
          <a:prstGeom prst="bentConnector3">
            <a:avLst>
              <a:gd name="adj1" fmla="val 50000"/>
            </a:avLst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540AF75C-8CA3-CE46-8C02-A39FA0B2A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76" y="1177952"/>
            <a:ext cx="719813" cy="719813"/>
          </a:xfrm>
          <a:prstGeom prst="rect">
            <a:avLst/>
          </a:prstGeom>
        </p:spPr>
      </p:pic>
      <p:pic>
        <p:nvPicPr>
          <p:cNvPr id="132" name="Picture 131" descr="Icon&#10;&#10;Description automatically generated">
            <a:extLst>
              <a:ext uri="{FF2B5EF4-FFF2-40B4-BE49-F238E27FC236}">
                <a16:creationId xmlns:a16="http://schemas.microsoft.com/office/drawing/2014/main" id="{B162D1CB-DF18-7A4A-A8F2-9A5B76948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276" y="4038716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EF80137D-262F-9A47-9552-D5B140D4D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613" y="5480895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B764D9A1-1EF9-2E4A-90E3-3794B0144F35}"/>
              </a:ext>
            </a:extLst>
          </p:cNvPr>
          <p:cNvSpPr/>
          <p:nvPr/>
        </p:nvSpPr>
        <p:spPr>
          <a:xfrm>
            <a:off x="5532963" y="1900324"/>
            <a:ext cx="719813" cy="719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36" name="Picture 135" descr="Icon&#10;&#10;Description automatically generated">
            <a:extLst>
              <a:ext uri="{FF2B5EF4-FFF2-40B4-BE49-F238E27FC236}">
                <a16:creationId xmlns:a16="http://schemas.microsoft.com/office/drawing/2014/main" id="{4E888C96-5356-3E4A-9032-AF541DC2A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8328" y="3347703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BE9306A-F975-AD46-89B4-89729B8DC830}"/>
              </a:ext>
            </a:extLst>
          </p:cNvPr>
          <p:cNvSpPr/>
          <p:nvPr/>
        </p:nvSpPr>
        <p:spPr>
          <a:xfrm>
            <a:off x="10298510" y="4055019"/>
            <a:ext cx="1017377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www.$.com</a:t>
            </a:r>
            <a:endParaRPr lang="en-US" sz="9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89AB3-1010-A544-A33A-C5A8D9B53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5" y="3341893"/>
            <a:ext cx="719813" cy="719813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1B123E8-F113-624F-AF65-8E414758C2B2}"/>
              </a:ext>
            </a:extLst>
          </p:cNvPr>
          <p:cNvCxnSpPr>
            <a:cxnSpLocks/>
            <a:stCxn id="11" idx="0"/>
            <a:endCxn id="70" idx="1"/>
          </p:cNvCxnSpPr>
          <p:nvPr/>
        </p:nvCxnSpPr>
        <p:spPr>
          <a:xfrm rot="5400000" flipH="1" flipV="1">
            <a:off x="-112641" y="2101222"/>
            <a:ext cx="1804035" cy="677310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0">
            <a:extLst>
              <a:ext uri="{FF2B5EF4-FFF2-40B4-BE49-F238E27FC236}">
                <a16:creationId xmlns:a16="http://schemas.microsoft.com/office/drawing/2014/main" id="{4926AE97-3C09-5F40-9478-EF1798D113D9}"/>
              </a:ext>
            </a:extLst>
          </p:cNvPr>
          <p:cNvCxnSpPr>
            <a:cxnSpLocks/>
            <a:stCxn id="11" idx="2"/>
            <a:endCxn id="125" idx="1"/>
          </p:cNvCxnSpPr>
          <p:nvPr/>
        </p:nvCxnSpPr>
        <p:spPr>
          <a:xfrm rot="16200000" flipH="1">
            <a:off x="-107114" y="4619540"/>
            <a:ext cx="1777055" cy="661387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0">
            <a:extLst>
              <a:ext uri="{FF2B5EF4-FFF2-40B4-BE49-F238E27FC236}">
                <a16:creationId xmlns:a16="http://schemas.microsoft.com/office/drawing/2014/main" id="{6A295741-6307-4C48-AA00-840B3E1B573F}"/>
              </a:ext>
            </a:extLst>
          </p:cNvPr>
          <p:cNvCxnSpPr>
            <a:cxnSpLocks/>
            <a:stCxn id="11" idx="3"/>
            <a:endCxn id="75" idx="1"/>
          </p:cNvCxnSpPr>
          <p:nvPr/>
        </p:nvCxnSpPr>
        <p:spPr>
          <a:xfrm flipV="1">
            <a:off x="810628" y="2966639"/>
            <a:ext cx="306651" cy="735162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0">
            <a:extLst>
              <a:ext uri="{FF2B5EF4-FFF2-40B4-BE49-F238E27FC236}">
                <a16:creationId xmlns:a16="http://schemas.microsoft.com/office/drawing/2014/main" id="{C9F2C5EC-BE19-F042-9388-ACDE38C61937}"/>
              </a:ext>
            </a:extLst>
          </p:cNvPr>
          <p:cNvCxnSpPr>
            <a:cxnSpLocks/>
            <a:stCxn id="11" idx="3"/>
            <a:endCxn id="114" idx="1"/>
          </p:cNvCxnSpPr>
          <p:nvPr/>
        </p:nvCxnSpPr>
        <p:spPr>
          <a:xfrm>
            <a:off x="810627" y="3701800"/>
            <a:ext cx="306568" cy="690725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F4437EF-C4EB-D044-A0F3-74E2C1FD046B}"/>
              </a:ext>
            </a:extLst>
          </p:cNvPr>
          <p:cNvCxnSpPr>
            <a:cxnSpLocks/>
            <a:stCxn id="136" idx="3"/>
            <a:endCxn id="73" idx="1"/>
          </p:cNvCxnSpPr>
          <p:nvPr/>
        </p:nvCxnSpPr>
        <p:spPr>
          <a:xfrm flipV="1">
            <a:off x="7838141" y="3701021"/>
            <a:ext cx="1180872" cy="6589"/>
          </a:xfrm>
          <a:prstGeom prst="line">
            <a:avLst/>
          </a:prstGeom>
          <a:ln w="635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46">
            <a:extLst>
              <a:ext uri="{FF2B5EF4-FFF2-40B4-BE49-F238E27FC236}">
                <a16:creationId xmlns:a16="http://schemas.microsoft.com/office/drawing/2014/main" id="{7C94CE60-973C-C549-B04B-94B7CCAC02FC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838141" y="2257671"/>
            <a:ext cx="1212246" cy="1258132"/>
          </a:xfrm>
          <a:prstGeom prst="bentConnector2">
            <a:avLst/>
          </a:prstGeom>
          <a:ln w="60325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C9A3B42A-1EBC-C943-A6B9-4B1849006B70}"/>
              </a:ext>
            </a:extLst>
          </p:cNvPr>
          <p:cNvSpPr/>
          <p:nvPr/>
        </p:nvSpPr>
        <p:spPr>
          <a:xfrm>
            <a:off x="3898276" y="190924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AS64499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096F2B-130C-3C45-B5FA-A49F66678DA3}"/>
              </a:ext>
            </a:extLst>
          </p:cNvPr>
          <p:cNvSpPr/>
          <p:nvPr/>
        </p:nvSpPr>
        <p:spPr>
          <a:xfrm>
            <a:off x="3887334" y="3325921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97EB7F3-A73E-1542-BF56-D79138E7F134}"/>
              </a:ext>
            </a:extLst>
          </p:cNvPr>
          <p:cNvSpPr/>
          <p:nvPr/>
        </p:nvSpPr>
        <p:spPr>
          <a:xfrm>
            <a:off x="3887334" y="4771280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AS64498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217B26A-3A70-6B4A-8468-6476177755EC}"/>
              </a:ext>
            </a:extLst>
          </p:cNvPr>
          <p:cNvSpPr/>
          <p:nvPr/>
        </p:nvSpPr>
        <p:spPr>
          <a:xfrm>
            <a:off x="3887334" y="620485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AS65537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2F921C-F42B-E14A-BF1C-29A112E52292}"/>
              </a:ext>
            </a:extLst>
          </p:cNvPr>
          <p:cNvCxnSpPr>
            <a:cxnSpLocks/>
            <a:stCxn id="67" idx="3"/>
            <a:endCxn id="136" idx="1"/>
          </p:cNvCxnSpPr>
          <p:nvPr/>
        </p:nvCxnSpPr>
        <p:spPr>
          <a:xfrm>
            <a:off x="6255341" y="3706832"/>
            <a:ext cx="862987" cy="778"/>
          </a:xfrm>
          <a:prstGeom prst="line">
            <a:avLst/>
          </a:prstGeom>
          <a:ln w="508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F3E2911-A5A9-0D46-B388-5D00E49BC245}"/>
              </a:ext>
            </a:extLst>
          </p:cNvPr>
          <p:cNvSpPr/>
          <p:nvPr/>
        </p:nvSpPr>
        <p:spPr>
          <a:xfrm>
            <a:off x="106845" y="764060"/>
            <a:ext cx="11991163" cy="5990875"/>
          </a:xfrm>
          <a:prstGeom prst="rect">
            <a:avLst/>
          </a:prstGeom>
          <a:solidFill>
            <a:schemeClr val="tx1">
              <a:alpha val="683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1D1DE28-005C-6A48-ABC9-BC3E53414DE0}"/>
              </a:ext>
            </a:extLst>
          </p:cNvPr>
          <p:cNvSpPr/>
          <p:nvPr/>
        </p:nvSpPr>
        <p:spPr>
          <a:xfrm>
            <a:off x="8978406" y="3309276"/>
            <a:ext cx="791794" cy="791794"/>
          </a:xfrm>
          <a:prstGeom prst="ellipse">
            <a:avLst/>
          </a:prstGeom>
          <a:noFill/>
          <a:ln w="66675">
            <a:solidFill>
              <a:srgbClr val="E31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42A793F1-176D-8744-A016-82163F3638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9013" y="3341114"/>
            <a:ext cx="719813" cy="719813"/>
          </a:xfrm>
          <a:prstGeom prst="rect">
            <a:avLst/>
          </a:prstGeom>
        </p:spPr>
      </p:pic>
      <p:cxnSp>
        <p:nvCxnSpPr>
          <p:cNvPr id="89" name="Straight Connector 131">
            <a:extLst>
              <a:ext uri="{FF2B5EF4-FFF2-40B4-BE49-F238E27FC236}">
                <a16:creationId xmlns:a16="http://schemas.microsoft.com/office/drawing/2014/main" id="{DB551183-DF16-A145-B255-665E16807945}"/>
              </a:ext>
            </a:extLst>
          </p:cNvPr>
          <p:cNvCxnSpPr>
            <a:cxnSpLocks/>
            <a:stCxn id="91" idx="2"/>
            <a:endCxn id="87" idx="0"/>
          </p:cNvCxnSpPr>
          <p:nvPr/>
        </p:nvCxnSpPr>
        <p:spPr>
          <a:xfrm flipH="1">
            <a:off x="9350045" y="4322591"/>
            <a:ext cx="18130" cy="1166141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  <a:tailEnd type="triangle" w="lg" len="lg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31">
            <a:extLst>
              <a:ext uri="{FF2B5EF4-FFF2-40B4-BE49-F238E27FC236}">
                <a16:creationId xmlns:a16="http://schemas.microsoft.com/office/drawing/2014/main" id="{6E33036C-2D6D-764A-A8DC-041F088C1FF2}"/>
              </a:ext>
            </a:extLst>
          </p:cNvPr>
          <p:cNvCxnSpPr>
            <a:cxnSpLocks/>
            <a:stCxn id="87" idx="2"/>
            <a:endCxn id="103" idx="2"/>
          </p:cNvCxnSpPr>
          <p:nvPr/>
        </p:nvCxnSpPr>
        <p:spPr>
          <a:xfrm rot="5400000" flipH="1">
            <a:off x="8238617" y="5004953"/>
            <a:ext cx="347665" cy="1875190"/>
          </a:xfrm>
          <a:prstGeom prst="bentConnector3">
            <a:avLst>
              <a:gd name="adj1" fmla="val -65736"/>
            </a:avLst>
          </a:prstGeom>
          <a:ln w="31750">
            <a:solidFill>
              <a:schemeClr val="bg1">
                <a:lumMod val="50000"/>
              </a:schemeClr>
            </a:solidFill>
            <a:prstDash val="sysDot"/>
            <a:tailEnd type="triangle" w="lg" len="lg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338C376-0DEA-7C4A-BD1B-C35F8456A862}"/>
              </a:ext>
            </a:extLst>
          </p:cNvPr>
          <p:cNvSpPr/>
          <p:nvPr/>
        </p:nvSpPr>
        <p:spPr>
          <a:xfrm>
            <a:off x="8325563" y="5488732"/>
            <a:ext cx="2048962" cy="6276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Remote Trigger Black Hole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E39272-97D2-4942-849D-63555952A003}"/>
              </a:ext>
            </a:extLst>
          </p:cNvPr>
          <p:cNvSpPr/>
          <p:nvPr/>
        </p:nvSpPr>
        <p:spPr>
          <a:xfrm>
            <a:off x="7071224" y="4744692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CFCB3515-75F1-8541-9BAF-AC5DA56F6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8798" y="4779540"/>
            <a:ext cx="719813" cy="719813"/>
          </a:xfrm>
          <a:prstGeom prst="rect">
            <a:avLst/>
          </a:prstGeom>
        </p:spPr>
      </p:pic>
      <p:cxnSp>
        <p:nvCxnSpPr>
          <p:cNvPr id="106" name="Straight Connector 46">
            <a:extLst>
              <a:ext uri="{FF2B5EF4-FFF2-40B4-BE49-F238E27FC236}">
                <a16:creationId xmlns:a16="http://schemas.microsoft.com/office/drawing/2014/main" id="{675BBF9B-C663-4945-81E1-806C322530C1}"/>
              </a:ext>
            </a:extLst>
          </p:cNvPr>
          <p:cNvCxnSpPr>
            <a:cxnSpLocks/>
            <a:stCxn id="83" idx="6"/>
          </p:cNvCxnSpPr>
          <p:nvPr/>
        </p:nvCxnSpPr>
        <p:spPr>
          <a:xfrm flipV="1">
            <a:off x="7863018" y="3881195"/>
            <a:ext cx="1190272" cy="1259394"/>
          </a:xfrm>
          <a:prstGeom prst="bentConnector2">
            <a:avLst/>
          </a:prstGeom>
          <a:ln w="63500">
            <a:solidFill>
              <a:srgbClr val="B41E25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7" presetClass="emph" presetSubtype="2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4" grpId="0" animBg="1"/>
      <p:bldP spid="64" grpId="1" animBg="1"/>
      <p:bldP spid="68" grpId="0" animBg="1"/>
      <p:bldP spid="68" grpId="1" animBg="1"/>
      <p:bldP spid="71" grpId="0" animBg="1"/>
      <p:bldP spid="71" grpId="1" animBg="1"/>
      <p:bldP spid="74" grpId="0" animBg="1"/>
      <p:bldP spid="74" grpId="1" animBg="1"/>
      <p:bldP spid="82" grpId="0" animBg="1"/>
      <p:bldP spid="82" grpId="1" animBg="1"/>
      <p:bldP spid="84" grpId="0" animBg="1"/>
      <p:bldP spid="84" grpId="1" animBg="1"/>
      <p:bldP spid="85" grpId="0" animBg="1"/>
      <p:bldP spid="85" grpId="1" animBg="1"/>
      <p:bldP spid="112" grpId="0" animBg="1"/>
      <p:bldP spid="112" grpId="1" animBg="1"/>
      <p:bldP spid="60" grpId="0" animBg="1"/>
      <p:bldP spid="60" grpId="1" animBg="1"/>
      <p:bldP spid="87" grpId="0" animBg="1"/>
      <p:bldP spid="83" grpId="0" animBg="1"/>
      <p:bldP spid="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25" y="318873"/>
            <a:ext cx="8177302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How to mitigate, the Scrubbing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Subscribe to a “Scrubbing Service”</a:t>
            </a:r>
          </a:p>
          <a:p>
            <a:pPr lvl="1"/>
            <a:r>
              <a:rPr lang="en-US" sz="2400" dirty="0"/>
              <a:t>A third-party now announces your routes via BGP.</a:t>
            </a:r>
          </a:p>
          <a:p>
            <a:pPr lvl="1"/>
            <a:r>
              <a:rPr lang="en-US" sz="2400" dirty="0"/>
              <a:t>Traffic is redirected to the scrubbing service provider.</a:t>
            </a:r>
          </a:p>
          <a:p>
            <a:pPr lvl="1"/>
            <a:r>
              <a:rPr lang="en-US" sz="2400" dirty="0"/>
              <a:t>They scrub / filter out the unwanted traffic.</a:t>
            </a:r>
          </a:p>
          <a:p>
            <a:pPr lvl="1"/>
            <a:r>
              <a:rPr lang="en-US" sz="2400" dirty="0"/>
              <a:t>The “Good / Clean” traffic is sent to you via a GRE tunnel.</a:t>
            </a:r>
          </a:p>
          <a:p>
            <a:pPr lvl="1"/>
            <a:r>
              <a:rPr lang="en-US" sz="2400" dirty="0"/>
              <a:t>Increase latency, Reduction in control over your announcements</a:t>
            </a:r>
          </a:p>
          <a:p>
            <a:pPr lvl="1"/>
            <a:r>
              <a:rPr lang="en-US" sz="2400" dirty="0"/>
              <a:t>Works well for application layer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919260" y="-3214220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969F2961-B935-3145-BB99-73DEBE758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7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25" y="318873"/>
            <a:ext cx="8177302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Who is the Victim 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Who is the Victim in a DDOS ???</a:t>
            </a:r>
          </a:p>
          <a:p>
            <a:pPr lvl="1"/>
            <a:r>
              <a:rPr lang="en-US" sz="2400" dirty="0"/>
              <a:t>The compromised host / Bot that is part of the </a:t>
            </a:r>
            <a:r>
              <a:rPr lang="en-US" sz="2400" dirty="0" err="1"/>
              <a:t>BotNet</a:t>
            </a:r>
            <a:endParaRPr lang="en-US" sz="2400" dirty="0"/>
          </a:p>
          <a:p>
            <a:pPr lvl="1"/>
            <a:r>
              <a:rPr lang="en-US" sz="2400" dirty="0"/>
              <a:t>The ISP for the Bot.</a:t>
            </a:r>
          </a:p>
          <a:p>
            <a:pPr lvl="1"/>
            <a:r>
              <a:rPr lang="en-US" sz="2400" dirty="0"/>
              <a:t>Transit / Peering providers in between the Bot and the Target</a:t>
            </a:r>
          </a:p>
          <a:p>
            <a:pPr lvl="1"/>
            <a:r>
              <a:rPr lang="en-US" sz="2400" dirty="0"/>
              <a:t>The ISP providing connectivity to the Target</a:t>
            </a:r>
          </a:p>
          <a:p>
            <a:pPr lvl="1"/>
            <a:r>
              <a:rPr lang="en-US" sz="2400" dirty="0"/>
              <a:t>The Target itself. </a:t>
            </a:r>
          </a:p>
          <a:p>
            <a:pPr lvl="1"/>
            <a:r>
              <a:rPr lang="en-US" sz="2400" dirty="0"/>
              <a:t>5 different categories of victims.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919260" y="-3214220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969F2961-B935-3145-BB99-73DEBE7582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if……..</a:t>
            </a:r>
          </a:p>
          <a:p>
            <a:pPr marL="0" indent="0">
              <a:buNone/>
            </a:pPr>
            <a:r>
              <a:rPr lang="en-US" sz="2400" dirty="0"/>
              <a:t>	We could tell more than 1000 networks to drop traffic we didn’t want</a:t>
            </a:r>
          </a:p>
          <a:p>
            <a:pPr marL="0" indent="0">
              <a:buNone/>
            </a:pPr>
            <a:r>
              <a:rPr lang="en-US" sz="2400" dirty="0"/>
              <a:t>	With only ONE SIMPLE BGP announcement!!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6107B125-8153-8141-9323-207C55F634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450931" y="13652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410" y="318873"/>
            <a:ext cx="7598004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How to mitigate, the UTRS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UTRS == Unwanted Traffic Removal Service</a:t>
            </a:r>
          </a:p>
          <a:p>
            <a:pPr lvl="1"/>
            <a:r>
              <a:rPr lang="en-US" sz="2400" dirty="0"/>
              <a:t>Uses RTBH methods, but at scale</a:t>
            </a:r>
          </a:p>
          <a:p>
            <a:pPr lvl="1"/>
            <a:r>
              <a:rPr lang="en-US" sz="2400" dirty="0"/>
              <a:t>Team Cymru as a trusted partner, receives your request to drop traffic</a:t>
            </a:r>
          </a:p>
          <a:p>
            <a:pPr lvl="1"/>
            <a:r>
              <a:rPr lang="en-US" sz="2400" dirty="0"/>
              <a:t>TC validates the request</a:t>
            </a:r>
          </a:p>
          <a:p>
            <a:pPr lvl="1"/>
            <a:r>
              <a:rPr lang="en-US" sz="2400" dirty="0"/>
              <a:t>TC then sends the request out to the thousands of other UTRS members</a:t>
            </a:r>
          </a:p>
          <a:p>
            <a:pPr lvl="1"/>
            <a:r>
              <a:rPr lang="en-US" sz="2400" dirty="0"/>
              <a:t>Nearly instantly your traffic is being dropped as far upstream as possible</a:t>
            </a:r>
          </a:p>
          <a:p>
            <a:pPr lvl="1"/>
            <a:r>
              <a:rPr lang="en-US" sz="2400" dirty="0"/>
              <a:t>Leverages features from u/RPF (Unicast Reverse Path Filtering)</a:t>
            </a:r>
          </a:p>
          <a:p>
            <a:pPr lvl="1"/>
            <a:r>
              <a:rPr lang="en-US" sz="2400" dirty="0"/>
              <a:t>BCP 38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919260" y="-3214220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6CC9EE54-C2B0-1B4C-A807-1D4FF943EB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7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>
            <a:extLst>
              <a:ext uri="{FF2B5EF4-FFF2-40B4-BE49-F238E27FC236}">
                <a16:creationId xmlns:a16="http://schemas.microsoft.com/office/drawing/2014/main" id="{B35FD17F-890A-2A4F-AFAB-6B32368FD30E}"/>
              </a:ext>
            </a:extLst>
          </p:cNvPr>
          <p:cNvSpPr/>
          <p:nvPr/>
        </p:nvSpPr>
        <p:spPr>
          <a:xfrm>
            <a:off x="3862285" y="1138403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D921BFA-30CF-E647-99DF-F8970814BA62}"/>
              </a:ext>
            </a:extLst>
          </p:cNvPr>
          <p:cNvSpPr/>
          <p:nvPr/>
        </p:nvSpPr>
        <p:spPr>
          <a:xfrm>
            <a:off x="3864038" y="2571982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C55EA57-6F82-CB41-8E40-70937DE44B7C}"/>
              </a:ext>
            </a:extLst>
          </p:cNvPr>
          <p:cNvSpPr/>
          <p:nvPr/>
        </p:nvSpPr>
        <p:spPr>
          <a:xfrm>
            <a:off x="3862542" y="400048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AC7FCF3-5FD9-AA48-9F79-570CEB176228}"/>
              </a:ext>
            </a:extLst>
          </p:cNvPr>
          <p:cNvSpPr/>
          <p:nvPr/>
        </p:nvSpPr>
        <p:spPr>
          <a:xfrm>
            <a:off x="3854622" y="5442624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29EEFF0-FB25-8341-93A7-4A6B17E381F8}"/>
              </a:ext>
            </a:extLst>
          </p:cNvPr>
          <p:cNvSpPr/>
          <p:nvPr/>
        </p:nvSpPr>
        <p:spPr>
          <a:xfrm>
            <a:off x="5498255" y="331207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EF900B-BAE6-E14E-98DF-C3286C66FF5A}"/>
              </a:ext>
            </a:extLst>
          </p:cNvPr>
          <p:cNvSpPr/>
          <p:nvPr/>
        </p:nvSpPr>
        <p:spPr>
          <a:xfrm>
            <a:off x="5498255" y="1861774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537CE8A-3FA8-C643-A3EA-C90BE39F9817}"/>
              </a:ext>
            </a:extLst>
          </p:cNvPr>
          <p:cNvSpPr/>
          <p:nvPr/>
        </p:nvSpPr>
        <p:spPr>
          <a:xfrm>
            <a:off x="7079907" y="3312076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C3C79EB-98D3-8747-837A-E053D6DB8722}"/>
              </a:ext>
            </a:extLst>
          </p:cNvPr>
          <p:cNvSpPr/>
          <p:nvPr/>
        </p:nvSpPr>
        <p:spPr>
          <a:xfrm>
            <a:off x="7079907" y="1862769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70" name="Picture 69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EF6EF348-627C-6B46-91C6-BB0D5BF44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28031" y="76406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5" name="Picture 7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3B2E7B64-A7CF-CB46-9CC8-5E965A0F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7279" y="219284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4" name="Picture 113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16BB35B6-25EA-AF4B-AA62-49D6F30F65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7196" y="3618727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5" name="Picture 12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528FDB8D-5355-6D47-B464-F196D8F6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2108" y="5064963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298FCC6-29B0-F649-A142-4244456E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29" y="1264134"/>
            <a:ext cx="719813" cy="719813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8D6E64E7-B41E-7547-8BFE-0ABC22F73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729" y="2691110"/>
            <a:ext cx="719813" cy="719813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18028BA7-83B9-7E46-BCAE-F32FCAD66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80" y="4116997"/>
            <a:ext cx="719813" cy="719813"/>
          </a:xfrm>
          <a:prstGeom prst="rect">
            <a:avLst/>
          </a:prstGeom>
        </p:spPr>
      </p:pic>
      <p:pic>
        <p:nvPicPr>
          <p:cNvPr id="140" name="Picture 139" descr="Icon&#10;&#10;Description automatically generated">
            <a:extLst>
              <a:ext uri="{FF2B5EF4-FFF2-40B4-BE49-F238E27FC236}">
                <a16:creationId xmlns:a16="http://schemas.microsoft.com/office/drawing/2014/main" id="{F557306B-E429-CC40-9DEA-D35D6EBBF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80" y="5586176"/>
            <a:ext cx="719813" cy="719813"/>
          </a:xfrm>
          <a:prstGeom prst="rect">
            <a:avLst/>
          </a:prstGeom>
        </p:spPr>
      </p:pic>
      <p:sp>
        <p:nvSpPr>
          <p:cNvPr id="96" name="Title 27">
            <a:extLst>
              <a:ext uri="{FF2B5EF4-FFF2-40B4-BE49-F238E27FC236}">
                <a16:creationId xmlns:a16="http://schemas.microsoft.com/office/drawing/2014/main" id="{25664F13-EA6D-854F-81ED-B4290EF5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45" y="37782"/>
            <a:ext cx="11087922" cy="46165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2799" dirty="0">
                <a:solidFill>
                  <a:schemeClr val="bg1"/>
                </a:solidFill>
              </a:rPr>
              <a:t>UTRS  </a:t>
            </a:r>
          </a:p>
        </p:txBody>
      </p:sp>
      <p:pic>
        <p:nvPicPr>
          <p:cNvPr id="62" name="Picture 61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078CD788-8728-DD40-9B19-D4EF4D8AB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8287901" y="2103751"/>
            <a:ext cx="3794078" cy="28602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FCA3149A-949F-1543-AAA7-305B99E4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447292" y="3335206"/>
            <a:ext cx="719813" cy="719813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BE5F16C8-9BC3-2643-A6BC-12700CB2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28" y="189776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F5B3D0F8-F746-3741-B39F-53C799226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528" y="334692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BE794735-018B-5A48-ABDD-9F90EFD5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954" y="1897765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C92267D-3ED6-D041-B11E-FDD1A4509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2596537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89B80C-D280-8D4F-84D4-B2A02FB856CD}"/>
              </a:ext>
            </a:extLst>
          </p:cNvPr>
          <p:cNvCxnSpPr>
            <a:cxnSpLocks/>
            <a:stCxn id="70" idx="3"/>
            <a:endCxn id="129" idx="1"/>
          </p:cNvCxnSpPr>
          <p:nvPr/>
        </p:nvCxnSpPr>
        <p:spPr>
          <a:xfrm>
            <a:off x="3180920" y="1537859"/>
            <a:ext cx="717356" cy="0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A90DB1B-AC0A-DF40-B6E4-ED7E9AB8AC74}"/>
              </a:ext>
            </a:extLst>
          </p:cNvPr>
          <p:cNvCxnSpPr>
            <a:cxnSpLocks/>
            <a:stCxn id="75" idx="3"/>
            <a:endCxn id="72" idx="1"/>
          </p:cNvCxnSpPr>
          <p:nvPr/>
        </p:nvCxnSpPr>
        <p:spPr>
          <a:xfrm flipV="1">
            <a:off x="3170168" y="2956443"/>
            <a:ext cx="728108" cy="10195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84F441-588B-EC41-85E3-2A37F3F3D9B2}"/>
              </a:ext>
            </a:extLst>
          </p:cNvPr>
          <p:cNvCxnSpPr>
            <a:cxnSpLocks/>
            <a:stCxn id="114" idx="3"/>
            <a:endCxn id="132" idx="1"/>
          </p:cNvCxnSpPr>
          <p:nvPr/>
        </p:nvCxnSpPr>
        <p:spPr>
          <a:xfrm>
            <a:off x="3170085" y="4392526"/>
            <a:ext cx="728191" cy="6097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71AC13D-513A-6E4E-A48B-BF4D94ABBDA0}"/>
              </a:ext>
            </a:extLst>
          </p:cNvPr>
          <p:cNvCxnSpPr>
            <a:cxnSpLocks/>
            <a:stCxn id="125" idx="3"/>
            <a:endCxn id="134" idx="1"/>
          </p:cNvCxnSpPr>
          <p:nvPr/>
        </p:nvCxnSpPr>
        <p:spPr>
          <a:xfrm>
            <a:off x="3164998" y="5838762"/>
            <a:ext cx="725616" cy="2040"/>
          </a:xfrm>
          <a:prstGeom prst="line">
            <a:avLst/>
          </a:prstGeom>
          <a:ln w="254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6">
            <a:extLst>
              <a:ext uri="{FF2B5EF4-FFF2-40B4-BE49-F238E27FC236}">
                <a16:creationId xmlns:a16="http://schemas.microsoft.com/office/drawing/2014/main" id="{421DA296-9B21-7C47-8434-77E59E5E3A86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>
            <a:off x="4618089" y="1537859"/>
            <a:ext cx="1020289" cy="467880"/>
          </a:xfrm>
          <a:prstGeom prst="bentConnector2">
            <a:avLst/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6">
            <a:extLst>
              <a:ext uri="{FF2B5EF4-FFF2-40B4-BE49-F238E27FC236}">
                <a16:creationId xmlns:a16="http://schemas.microsoft.com/office/drawing/2014/main" id="{356B132F-D492-7342-B7F2-70014D2CB8A9}"/>
              </a:ext>
            </a:extLst>
          </p:cNvPr>
          <p:cNvCxnSpPr>
            <a:cxnSpLocks/>
            <a:stCxn id="72" idx="3"/>
            <a:endCxn id="135" idx="3"/>
          </p:cNvCxnSpPr>
          <p:nvPr/>
        </p:nvCxnSpPr>
        <p:spPr>
          <a:xfrm flipV="1">
            <a:off x="4618089" y="2514722"/>
            <a:ext cx="1020289" cy="441721"/>
          </a:xfrm>
          <a:prstGeom prst="bentConnector2">
            <a:avLst/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46">
            <a:extLst>
              <a:ext uri="{FF2B5EF4-FFF2-40B4-BE49-F238E27FC236}">
                <a16:creationId xmlns:a16="http://schemas.microsoft.com/office/drawing/2014/main" id="{DD9D39A9-A331-8348-8FDE-4C627C53C1E0}"/>
              </a:ext>
            </a:extLst>
          </p:cNvPr>
          <p:cNvCxnSpPr>
            <a:cxnSpLocks/>
            <a:stCxn id="132" idx="3"/>
            <a:endCxn id="67" idx="1"/>
          </p:cNvCxnSpPr>
          <p:nvPr/>
        </p:nvCxnSpPr>
        <p:spPr>
          <a:xfrm flipV="1">
            <a:off x="4618089" y="3706832"/>
            <a:ext cx="917440" cy="691791"/>
          </a:xfrm>
          <a:prstGeom prst="bentConnector3">
            <a:avLst>
              <a:gd name="adj1" fmla="val 50000"/>
            </a:avLst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3F38A0B-535A-6E41-80A7-05F2984CA059}"/>
              </a:ext>
            </a:extLst>
          </p:cNvPr>
          <p:cNvSpPr/>
          <p:nvPr/>
        </p:nvSpPr>
        <p:spPr>
          <a:xfrm>
            <a:off x="9008268" y="405991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AS65540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8EFB5F-A4B3-ED44-A9B2-98AE447FDFAE}"/>
              </a:ext>
            </a:extLst>
          </p:cNvPr>
          <p:cNvSpPr/>
          <p:nvPr/>
        </p:nvSpPr>
        <p:spPr>
          <a:xfrm>
            <a:off x="5563832" y="262766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966D076-8AE0-724C-A7EC-D885AA429B0F}"/>
              </a:ext>
            </a:extLst>
          </p:cNvPr>
          <p:cNvSpPr/>
          <p:nvPr/>
        </p:nvSpPr>
        <p:spPr>
          <a:xfrm>
            <a:off x="5532963" y="40667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AS65538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EF95284-29CC-6943-B2AA-DADEB6890F74}"/>
              </a:ext>
            </a:extLst>
          </p:cNvPr>
          <p:cNvSpPr/>
          <p:nvPr/>
        </p:nvSpPr>
        <p:spPr>
          <a:xfrm>
            <a:off x="7114948" y="263194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C5649F-1B2C-654B-93B7-8C3F1FAC8E1E}"/>
              </a:ext>
            </a:extLst>
          </p:cNvPr>
          <p:cNvSpPr/>
          <p:nvPr/>
        </p:nvSpPr>
        <p:spPr>
          <a:xfrm>
            <a:off x="7107215" y="4066736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AS65536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2EF95F-D371-1C4A-A2C1-F8996C18B591}"/>
              </a:ext>
            </a:extLst>
          </p:cNvPr>
          <p:cNvSpPr/>
          <p:nvPr/>
        </p:nvSpPr>
        <p:spPr>
          <a:xfrm>
            <a:off x="7114948" y="55060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AS65539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28A24B6-68E9-D548-A690-9054E586E71E}"/>
              </a:ext>
            </a:extLst>
          </p:cNvPr>
          <p:cNvCxnSpPr>
            <a:cxnSpLocks/>
            <a:stCxn id="69" idx="3"/>
            <a:endCxn id="66" idx="1"/>
          </p:cNvCxnSpPr>
          <p:nvPr/>
        </p:nvCxnSpPr>
        <p:spPr>
          <a:xfrm>
            <a:off x="6260767" y="2257671"/>
            <a:ext cx="857562" cy="0"/>
          </a:xfrm>
          <a:prstGeom prst="line">
            <a:avLst/>
          </a:prstGeom>
          <a:ln w="5715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E0577E6-9653-504D-8B52-C086B7BA4F2C}"/>
              </a:ext>
            </a:extLst>
          </p:cNvPr>
          <p:cNvCxnSpPr>
            <a:cxnSpLocks/>
            <a:stCxn id="73" idx="3"/>
            <a:endCxn id="63" idx="2"/>
          </p:cNvCxnSpPr>
          <p:nvPr/>
        </p:nvCxnSpPr>
        <p:spPr>
          <a:xfrm flipV="1">
            <a:off x="9738826" y="3695113"/>
            <a:ext cx="708466" cy="5907"/>
          </a:xfrm>
          <a:prstGeom prst="line">
            <a:avLst/>
          </a:prstGeom>
          <a:ln w="63500">
            <a:solidFill>
              <a:srgbClr val="B41E25">
                <a:alpha val="75000"/>
              </a:srgb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46">
            <a:extLst>
              <a:ext uri="{FF2B5EF4-FFF2-40B4-BE49-F238E27FC236}">
                <a16:creationId xmlns:a16="http://schemas.microsoft.com/office/drawing/2014/main" id="{835A757B-E05A-8543-8737-41E0DAE8525C}"/>
              </a:ext>
            </a:extLst>
          </p:cNvPr>
          <p:cNvCxnSpPr>
            <a:cxnSpLocks/>
            <a:stCxn id="134" idx="3"/>
            <a:endCxn id="65" idx="1"/>
          </p:cNvCxnSpPr>
          <p:nvPr/>
        </p:nvCxnSpPr>
        <p:spPr>
          <a:xfrm flipV="1">
            <a:off x="4610426" y="5139447"/>
            <a:ext cx="2498372" cy="701355"/>
          </a:xfrm>
          <a:prstGeom prst="bentConnector3">
            <a:avLst>
              <a:gd name="adj1" fmla="val 50000"/>
            </a:avLst>
          </a:prstGeom>
          <a:ln w="381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540AF75C-8CA3-CE46-8C02-A39FA0B2A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1177952"/>
            <a:ext cx="719813" cy="719813"/>
          </a:xfrm>
          <a:prstGeom prst="rect">
            <a:avLst/>
          </a:prstGeom>
        </p:spPr>
      </p:pic>
      <p:pic>
        <p:nvPicPr>
          <p:cNvPr id="132" name="Picture 131" descr="Icon&#10;&#10;Description automatically generated">
            <a:extLst>
              <a:ext uri="{FF2B5EF4-FFF2-40B4-BE49-F238E27FC236}">
                <a16:creationId xmlns:a16="http://schemas.microsoft.com/office/drawing/2014/main" id="{B162D1CB-DF18-7A4A-A8F2-9A5B7694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4038716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EF80137D-262F-9A47-9552-D5B140D4D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613" y="5480895"/>
            <a:ext cx="719813" cy="71981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B764D9A1-1EF9-2E4A-90E3-3794B0144F35}"/>
              </a:ext>
            </a:extLst>
          </p:cNvPr>
          <p:cNvSpPr/>
          <p:nvPr/>
        </p:nvSpPr>
        <p:spPr>
          <a:xfrm>
            <a:off x="5532963" y="1900324"/>
            <a:ext cx="719813" cy="719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136" name="Picture 135" descr="Icon&#10;&#10;Description automatically generated">
            <a:extLst>
              <a:ext uri="{FF2B5EF4-FFF2-40B4-BE49-F238E27FC236}">
                <a16:creationId xmlns:a16="http://schemas.microsoft.com/office/drawing/2014/main" id="{4E888C96-5356-3E4A-9032-AF541DC2A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28" y="3347703"/>
            <a:ext cx="719813" cy="719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BE9306A-F975-AD46-89B4-89729B8DC830}"/>
              </a:ext>
            </a:extLst>
          </p:cNvPr>
          <p:cNvSpPr/>
          <p:nvPr/>
        </p:nvSpPr>
        <p:spPr>
          <a:xfrm>
            <a:off x="10298510" y="4055019"/>
            <a:ext cx="1017377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www.$.com</a:t>
            </a:r>
            <a:endParaRPr lang="en-US" sz="9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89AB3-1010-A544-A33A-C5A8D9B53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" y="3341893"/>
            <a:ext cx="719813" cy="719813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1B123E8-F113-624F-AF65-8E414758C2B2}"/>
              </a:ext>
            </a:extLst>
          </p:cNvPr>
          <p:cNvCxnSpPr>
            <a:cxnSpLocks/>
            <a:stCxn id="11" idx="0"/>
            <a:endCxn id="70" idx="1"/>
          </p:cNvCxnSpPr>
          <p:nvPr/>
        </p:nvCxnSpPr>
        <p:spPr>
          <a:xfrm rot="5400000" flipH="1" flipV="1">
            <a:off x="-112641" y="2101222"/>
            <a:ext cx="1804035" cy="677310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0">
            <a:extLst>
              <a:ext uri="{FF2B5EF4-FFF2-40B4-BE49-F238E27FC236}">
                <a16:creationId xmlns:a16="http://schemas.microsoft.com/office/drawing/2014/main" id="{4926AE97-3C09-5F40-9478-EF1798D113D9}"/>
              </a:ext>
            </a:extLst>
          </p:cNvPr>
          <p:cNvCxnSpPr>
            <a:cxnSpLocks/>
            <a:stCxn id="11" idx="2"/>
            <a:endCxn id="125" idx="1"/>
          </p:cNvCxnSpPr>
          <p:nvPr/>
        </p:nvCxnSpPr>
        <p:spPr>
          <a:xfrm rot="16200000" flipH="1">
            <a:off x="-107114" y="4619540"/>
            <a:ext cx="1777055" cy="661387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0">
            <a:extLst>
              <a:ext uri="{FF2B5EF4-FFF2-40B4-BE49-F238E27FC236}">
                <a16:creationId xmlns:a16="http://schemas.microsoft.com/office/drawing/2014/main" id="{6A295741-6307-4C48-AA00-840B3E1B573F}"/>
              </a:ext>
            </a:extLst>
          </p:cNvPr>
          <p:cNvCxnSpPr>
            <a:cxnSpLocks/>
            <a:stCxn id="11" idx="3"/>
            <a:endCxn id="75" idx="1"/>
          </p:cNvCxnSpPr>
          <p:nvPr/>
        </p:nvCxnSpPr>
        <p:spPr>
          <a:xfrm flipV="1">
            <a:off x="810628" y="2966639"/>
            <a:ext cx="306651" cy="735162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0">
            <a:extLst>
              <a:ext uri="{FF2B5EF4-FFF2-40B4-BE49-F238E27FC236}">
                <a16:creationId xmlns:a16="http://schemas.microsoft.com/office/drawing/2014/main" id="{C9F2C5EC-BE19-F042-9388-ACDE38C61937}"/>
              </a:ext>
            </a:extLst>
          </p:cNvPr>
          <p:cNvCxnSpPr>
            <a:cxnSpLocks/>
            <a:stCxn id="11" idx="3"/>
            <a:endCxn id="114" idx="1"/>
          </p:cNvCxnSpPr>
          <p:nvPr/>
        </p:nvCxnSpPr>
        <p:spPr>
          <a:xfrm>
            <a:off x="810627" y="3701800"/>
            <a:ext cx="306568" cy="690725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F4437EF-C4EB-D044-A0F3-74E2C1FD046B}"/>
              </a:ext>
            </a:extLst>
          </p:cNvPr>
          <p:cNvCxnSpPr>
            <a:cxnSpLocks/>
            <a:stCxn id="136" idx="3"/>
            <a:endCxn id="73" idx="1"/>
          </p:cNvCxnSpPr>
          <p:nvPr/>
        </p:nvCxnSpPr>
        <p:spPr>
          <a:xfrm flipV="1">
            <a:off x="7838141" y="3701021"/>
            <a:ext cx="1180872" cy="6589"/>
          </a:xfrm>
          <a:prstGeom prst="line">
            <a:avLst/>
          </a:prstGeom>
          <a:ln w="635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46">
            <a:extLst>
              <a:ext uri="{FF2B5EF4-FFF2-40B4-BE49-F238E27FC236}">
                <a16:creationId xmlns:a16="http://schemas.microsoft.com/office/drawing/2014/main" id="{7C94CE60-973C-C549-B04B-94B7CCAC02FC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838141" y="2257671"/>
            <a:ext cx="1212246" cy="1258132"/>
          </a:xfrm>
          <a:prstGeom prst="bentConnector2">
            <a:avLst/>
          </a:prstGeom>
          <a:ln w="60325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C9A3B42A-1EBC-C943-A6B9-4B1849006B70}"/>
              </a:ext>
            </a:extLst>
          </p:cNvPr>
          <p:cNvSpPr/>
          <p:nvPr/>
        </p:nvSpPr>
        <p:spPr>
          <a:xfrm>
            <a:off x="3898276" y="190924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AS64499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4096F2B-130C-3C45-B5FA-A49F66678DA3}"/>
              </a:ext>
            </a:extLst>
          </p:cNvPr>
          <p:cNvSpPr/>
          <p:nvPr/>
        </p:nvSpPr>
        <p:spPr>
          <a:xfrm>
            <a:off x="3887334" y="3325921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97EB7F3-A73E-1542-BF56-D79138E7F134}"/>
              </a:ext>
            </a:extLst>
          </p:cNvPr>
          <p:cNvSpPr/>
          <p:nvPr/>
        </p:nvSpPr>
        <p:spPr>
          <a:xfrm>
            <a:off x="3887334" y="4771280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AS64498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217B26A-3A70-6B4A-8468-6476177755EC}"/>
              </a:ext>
            </a:extLst>
          </p:cNvPr>
          <p:cNvSpPr/>
          <p:nvPr/>
        </p:nvSpPr>
        <p:spPr>
          <a:xfrm>
            <a:off x="3887334" y="620485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AS65537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2F921C-F42B-E14A-BF1C-29A112E52292}"/>
              </a:ext>
            </a:extLst>
          </p:cNvPr>
          <p:cNvCxnSpPr>
            <a:cxnSpLocks/>
            <a:stCxn id="67" idx="3"/>
            <a:endCxn id="136" idx="1"/>
          </p:cNvCxnSpPr>
          <p:nvPr/>
        </p:nvCxnSpPr>
        <p:spPr>
          <a:xfrm>
            <a:off x="6255341" y="3706832"/>
            <a:ext cx="862987" cy="778"/>
          </a:xfrm>
          <a:prstGeom prst="line">
            <a:avLst/>
          </a:prstGeom>
          <a:ln w="50800">
            <a:solidFill>
              <a:srgbClr val="B41E25">
                <a:alpha val="75000"/>
              </a:srgb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31">
            <a:extLst>
              <a:ext uri="{FF2B5EF4-FFF2-40B4-BE49-F238E27FC236}">
                <a16:creationId xmlns:a16="http://schemas.microsoft.com/office/drawing/2014/main" id="{C86ECEC7-078E-3D4A-8242-2C5634797145}"/>
              </a:ext>
            </a:extLst>
          </p:cNvPr>
          <p:cNvCxnSpPr>
            <a:cxnSpLocks/>
          </p:cNvCxnSpPr>
          <p:nvPr/>
        </p:nvCxnSpPr>
        <p:spPr>
          <a:xfrm rot="5400000">
            <a:off x="6647022" y="1482411"/>
            <a:ext cx="842025" cy="378709"/>
          </a:xfrm>
          <a:prstGeom prst="bentConnector3">
            <a:avLst>
              <a:gd name="adj1" fmla="val 766"/>
            </a:avLst>
          </a:prstGeom>
          <a:ln w="19050">
            <a:solidFill>
              <a:schemeClr val="tx1"/>
            </a:solidFill>
            <a:prstDash val="sysDot"/>
            <a:tailEnd type="triangl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B29303FB-AE96-E947-AC67-CC862E1B64C2}"/>
              </a:ext>
            </a:extLst>
          </p:cNvPr>
          <p:cNvSpPr/>
          <p:nvPr/>
        </p:nvSpPr>
        <p:spPr>
          <a:xfrm>
            <a:off x="106845" y="741620"/>
            <a:ext cx="11991164" cy="5914493"/>
          </a:xfrm>
          <a:prstGeom prst="rect">
            <a:avLst/>
          </a:prstGeom>
          <a:solidFill>
            <a:schemeClr val="tx1">
              <a:alpha val="6832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3E39272-97D2-4942-849D-63555952A003}"/>
              </a:ext>
            </a:extLst>
          </p:cNvPr>
          <p:cNvSpPr/>
          <p:nvPr/>
        </p:nvSpPr>
        <p:spPr>
          <a:xfrm>
            <a:off x="7071224" y="4744692"/>
            <a:ext cx="791794" cy="791794"/>
          </a:xfrm>
          <a:prstGeom prst="ellipse">
            <a:avLst/>
          </a:prstGeom>
          <a:noFill/>
          <a:ln w="66675">
            <a:solidFill>
              <a:srgbClr val="F79F00">
                <a:alpha val="5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CFCB3515-75F1-8541-9BAF-AC5DA56F6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798" y="4779540"/>
            <a:ext cx="719813" cy="719813"/>
          </a:xfrm>
          <a:prstGeom prst="rect">
            <a:avLst/>
          </a:prstGeom>
        </p:spPr>
      </p:pic>
      <p:cxnSp>
        <p:nvCxnSpPr>
          <p:cNvPr id="106" name="Straight Connector 46">
            <a:extLst>
              <a:ext uri="{FF2B5EF4-FFF2-40B4-BE49-F238E27FC236}">
                <a16:creationId xmlns:a16="http://schemas.microsoft.com/office/drawing/2014/main" id="{675BBF9B-C663-4945-81E1-806C322530C1}"/>
              </a:ext>
            </a:extLst>
          </p:cNvPr>
          <p:cNvCxnSpPr>
            <a:cxnSpLocks/>
            <a:stCxn id="83" idx="6"/>
          </p:cNvCxnSpPr>
          <p:nvPr/>
        </p:nvCxnSpPr>
        <p:spPr>
          <a:xfrm flipV="1">
            <a:off x="7863018" y="3881195"/>
            <a:ext cx="1190272" cy="1259394"/>
          </a:xfrm>
          <a:prstGeom prst="bentConnector2">
            <a:avLst/>
          </a:prstGeom>
          <a:ln w="63500">
            <a:solidFill>
              <a:schemeClr val="tx2">
                <a:alpha val="75000"/>
              </a:schemeClr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31">
            <a:extLst>
              <a:ext uri="{FF2B5EF4-FFF2-40B4-BE49-F238E27FC236}">
                <a16:creationId xmlns:a16="http://schemas.microsoft.com/office/drawing/2014/main" id="{DB551183-DF16-A145-B255-665E16807945}"/>
              </a:ext>
            </a:extLst>
          </p:cNvPr>
          <p:cNvCxnSpPr>
            <a:cxnSpLocks/>
            <a:stCxn id="91" idx="2"/>
            <a:endCxn id="87" idx="0"/>
          </p:cNvCxnSpPr>
          <p:nvPr/>
        </p:nvCxnSpPr>
        <p:spPr>
          <a:xfrm flipH="1">
            <a:off x="9350045" y="4322591"/>
            <a:ext cx="18130" cy="1166141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  <a:tailEnd type="triangle" w="lg" len="lg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131">
            <a:extLst>
              <a:ext uri="{FF2B5EF4-FFF2-40B4-BE49-F238E27FC236}">
                <a16:creationId xmlns:a16="http://schemas.microsoft.com/office/drawing/2014/main" id="{6E33036C-2D6D-764A-A8DC-041F088C1FF2}"/>
              </a:ext>
            </a:extLst>
          </p:cNvPr>
          <p:cNvCxnSpPr>
            <a:cxnSpLocks/>
            <a:stCxn id="87" idx="2"/>
            <a:endCxn id="103" idx="2"/>
          </p:cNvCxnSpPr>
          <p:nvPr/>
        </p:nvCxnSpPr>
        <p:spPr>
          <a:xfrm rot="5400000" flipH="1">
            <a:off x="8238617" y="5004953"/>
            <a:ext cx="347665" cy="1875190"/>
          </a:xfrm>
          <a:prstGeom prst="bentConnector3">
            <a:avLst>
              <a:gd name="adj1" fmla="val -65736"/>
            </a:avLst>
          </a:prstGeom>
          <a:ln w="31750">
            <a:solidFill>
              <a:schemeClr val="bg1">
                <a:lumMod val="50000"/>
              </a:schemeClr>
            </a:solidFill>
            <a:prstDash val="sysDot"/>
            <a:tailEnd type="triangle" w="lg" len="lg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3338C376-0DEA-7C4A-BD1B-C35F8456A862}"/>
              </a:ext>
            </a:extLst>
          </p:cNvPr>
          <p:cNvSpPr/>
          <p:nvPr/>
        </p:nvSpPr>
        <p:spPr>
          <a:xfrm>
            <a:off x="8325563" y="5488732"/>
            <a:ext cx="2048962" cy="6276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ysDot"/>
          </a:ln>
          <a:effectLst>
            <a:outerShdw blurRad="50800" dist="1016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Remote Trigger Black Hole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4A51D6-C6C1-AA45-8850-12D45BED792F}"/>
              </a:ext>
            </a:extLst>
          </p:cNvPr>
          <p:cNvSpPr/>
          <p:nvPr/>
        </p:nvSpPr>
        <p:spPr>
          <a:xfrm>
            <a:off x="7873012" y="261659"/>
            <a:ext cx="2990324" cy="116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1D1DE28-005C-6A48-ABC9-BC3E53414DE0}"/>
              </a:ext>
            </a:extLst>
          </p:cNvPr>
          <p:cNvSpPr/>
          <p:nvPr/>
        </p:nvSpPr>
        <p:spPr>
          <a:xfrm>
            <a:off x="8978406" y="3309276"/>
            <a:ext cx="791794" cy="791794"/>
          </a:xfrm>
          <a:prstGeom prst="ellipse">
            <a:avLst/>
          </a:prstGeom>
          <a:noFill/>
          <a:ln w="66675">
            <a:solidFill>
              <a:srgbClr val="E31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42A793F1-176D-8744-A016-82163F363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9013" y="3341114"/>
            <a:ext cx="719813" cy="71981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AB4B7BD-08F5-734E-831F-F60BFC8DC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4924" y="448564"/>
            <a:ext cx="2238532" cy="5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93B03AE4-D51E-BC4F-8771-9C6DAA7CC7ED}"/>
              </a:ext>
            </a:extLst>
          </p:cNvPr>
          <p:cNvSpPr/>
          <p:nvPr/>
        </p:nvSpPr>
        <p:spPr>
          <a:xfrm>
            <a:off x="8775940" y="1021987"/>
            <a:ext cx="1489033" cy="26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UTRS Servers</a:t>
            </a:r>
          </a:p>
        </p:txBody>
      </p:sp>
      <p:cxnSp>
        <p:nvCxnSpPr>
          <p:cNvPr id="123" name="Straight Connector 131">
            <a:extLst>
              <a:ext uri="{FF2B5EF4-FFF2-40B4-BE49-F238E27FC236}">
                <a16:creationId xmlns:a16="http://schemas.microsoft.com/office/drawing/2014/main" id="{E7772CEF-BF49-0F40-8BC6-A5DA54DB2F86}"/>
              </a:ext>
            </a:extLst>
          </p:cNvPr>
          <p:cNvCxnSpPr>
            <a:cxnSpLocks/>
            <a:stCxn id="60" idx="0"/>
            <a:endCxn id="4" idx="3"/>
          </p:cNvCxnSpPr>
          <p:nvPr/>
        </p:nvCxnSpPr>
        <p:spPr>
          <a:xfrm rot="5400000" flipH="1" flipV="1">
            <a:off x="8886591" y="1332533"/>
            <a:ext cx="2464456" cy="1489033"/>
          </a:xfrm>
          <a:prstGeom prst="bentConnector4">
            <a:avLst>
              <a:gd name="adj1" fmla="val 53007"/>
              <a:gd name="adj2" fmla="val 115348"/>
            </a:avLst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31">
            <a:extLst>
              <a:ext uri="{FF2B5EF4-FFF2-40B4-BE49-F238E27FC236}">
                <a16:creationId xmlns:a16="http://schemas.microsoft.com/office/drawing/2014/main" id="{8F30346D-C4F5-D143-84C5-AFB010E73BE9}"/>
              </a:ext>
            </a:extLst>
          </p:cNvPr>
          <p:cNvCxnSpPr>
            <a:cxnSpLocks/>
            <a:stCxn id="4" idx="1"/>
            <a:endCxn id="66" idx="0"/>
          </p:cNvCxnSpPr>
          <p:nvPr/>
        </p:nvCxnSpPr>
        <p:spPr>
          <a:xfrm rot="10800000" flipV="1">
            <a:off x="7478235" y="844820"/>
            <a:ext cx="394777" cy="1052945"/>
          </a:xfrm>
          <a:prstGeom prst="bentConnector2">
            <a:avLst/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31">
            <a:extLst>
              <a:ext uri="{FF2B5EF4-FFF2-40B4-BE49-F238E27FC236}">
                <a16:creationId xmlns:a16="http://schemas.microsoft.com/office/drawing/2014/main" id="{BD49BC68-3C6E-144E-B87F-0E21B44418A1}"/>
              </a:ext>
            </a:extLst>
          </p:cNvPr>
          <p:cNvCxnSpPr>
            <a:cxnSpLocks/>
          </p:cNvCxnSpPr>
          <p:nvPr/>
        </p:nvCxnSpPr>
        <p:spPr>
          <a:xfrm rot="5400000">
            <a:off x="4327551" y="1600716"/>
            <a:ext cx="4462485" cy="2630629"/>
          </a:xfrm>
          <a:prstGeom prst="bentConnector3">
            <a:avLst>
              <a:gd name="adj1" fmla="val -611"/>
            </a:avLst>
          </a:prstGeom>
          <a:ln w="31750">
            <a:solidFill>
              <a:schemeClr val="bg1"/>
            </a:solidFill>
            <a:prstDash val="sysDot"/>
            <a:tailEnd type="non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31">
            <a:extLst>
              <a:ext uri="{FF2B5EF4-FFF2-40B4-BE49-F238E27FC236}">
                <a16:creationId xmlns:a16="http://schemas.microsoft.com/office/drawing/2014/main" id="{51597294-23B9-8648-934B-9F94BDF1314B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64073" y="557508"/>
            <a:ext cx="3005730" cy="1763742"/>
          </a:xfrm>
          <a:prstGeom prst="bentConnector3">
            <a:avLst>
              <a:gd name="adj1" fmla="val 97947"/>
            </a:avLst>
          </a:prstGeom>
          <a:ln w="31750">
            <a:solidFill>
              <a:schemeClr val="bg1"/>
            </a:solidFill>
            <a:prstDash val="sysDot"/>
            <a:tailEnd type="non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1">
            <a:extLst>
              <a:ext uri="{FF2B5EF4-FFF2-40B4-BE49-F238E27FC236}">
                <a16:creationId xmlns:a16="http://schemas.microsoft.com/office/drawing/2014/main" id="{8A9E1155-DCCF-BE4A-BFD0-1F7BEEA8C9D7}"/>
              </a:ext>
            </a:extLst>
          </p:cNvPr>
          <p:cNvCxnSpPr>
            <a:cxnSpLocks/>
            <a:endCxn id="72" idx="0"/>
          </p:cNvCxnSpPr>
          <p:nvPr/>
        </p:nvCxnSpPr>
        <p:spPr>
          <a:xfrm rot="10800000" flipV="1">
            <a:off x="4258184" y="2331462"/>
            <a:ext cx="585257" cy="265075"/>
          </a:xfrm>
          <a:prstGeom prst="bentConnector2">
            <a:avLst/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1">
            <a:extLst>
              <a:ext uri="{FF2B5EF4-FFF2-40B4-BE49-F238E27FC236}">
                <a16:creationId xmlns:a16="http://schemas.microsoft.com/office/drawing/2014/main" id="{D79DF6C9-3416-9E41-B9E9-BD7AADEC9CED}"/>
              </a:ext>
            </a:extLst>
          </p:cNvPr>
          <p:cNvCxnSpPr>
            <a:cxnSpLocks/>
          </p:cNvCxnSpPr>
          <p:nvPr/>
        </p:nvCxnSpPr>
        <p:spPr>
          <a:xfrm rot="5400000">
            <a:off x="6088174" y="1271722"/>
            <a:ext cx="2300777" cy="1271079"/>
          </a:xfrm>
          <a:prstGeom prst="bentConnector3">
            <a:avLst>
              <a:gd name="adj1" fmla="val -17"/>
            </a:avLst>
          </a:prstGeom>
          <a:ln w="31750">
            <a:solidFill>
              <a:schemeClr val="bg1"/>
            </a:solidFill>
            <a:prstDash val="sysDot"/>
            <a:tailEnd type="non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31">
            <a:extLst>
              <a:ext uri="{FF2B5EF4-FFF2-40B4-BE49-F238E27FC236}">
                <a16:creationId xmlns:a16="http://schemas.microsoft.com/office/drawing/2014/main" id="{D7D4950B-E1CF-4742-83CA-AC97B063987A}"/>
              </a:ext>
            </a:extLst>
          </p:cNvPr>
          <p:cNvCxnSpPr>
            <a:cxnSpLocks/>
            <a:endCxn id="134" idx="0"/>
          </p:cNvCxnSpPr>
          <p:nvPr/>
        </p:nvCxnSpPr>
        <p:spPr>
          <a:xfrm rot="10800000" flipV="1">
            <a:off x="4250521" y="5149010"/>
            <a:ext cx="977632" cy="331885"/>
          </a:xfrm>
          <a:prstGeom prst="bentConnector2">
            <a:avLst/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31">
            <a:extLst>
              <a:ext uri="{FF2B5EF4-FFF2-40B4-BE49-F238E27FC236}">
                <a16:creationId xmlns:a16="http://schemas.microsoft.com/office/drawing/2014/main" id="{CC1534E2-F928-334C-AA86-9DD15AA96411}"/>
              </a:ext>
            </a:extLst>
          </p:cNvPr>
          <p:cNvCxnSpPr>
            <a:cxnSpLocks/>
            <a:endCxn id="74" idx="0"/>
          </p:cNvCxnSpPr>
          <p:nvPr/>
        </p:nvCxnSpPr>
        <p:spPr>
          <a:xfrm rot="10800000" flipV="1">
            <a:off x="5894153" y="3045133"/>
            <a:ext cx="719812" cy="266943"/>
          </a:xfrm>
          <a:prstGeom prst="bentConnector2">
            <a:avLst/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1016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31">
            <a:extLst>
              <a:ext uri="{FF2B5EF4-FFF2-40B4-BE49-F238E27FC236}">
                <a16:creationId xmlns:a16="http://schemas.microsoft.com/office/drawing/2014/main" id="{2E7E5613-E7FD-A041-B7F0-6A4CD84C803D}"/>
              </a:ext>
            </a:extLst>
          </p:cNvPr>
          <p:cNvCxnSpPr>
            <a:cxnSpLocks/>
            <a:endCxn id="61" idx="0"/>
          </p:cNvCxnSpPr>
          <p:nvPr/>
        </p:nvCxnSpPr>
        <p:spPr>
          <a:xfrm rot="10800000" flipV="1">
            <a:off x="4258184" y="452018"/>
            <a:ext cx="3604836" cy="686384"/>
          </a:xfrm>
          <a:prstGeom prst="bentConnector2">
            <a:avLst/>
          </a:prstGeom>
          <a:ln w="31750">
            <a:solidFill>
              <a:schemeClr val="bg1"/>
            </a:solidFill>
            <a:prstDash val="sysDot"/>
            <a:tailEnd type="triangle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0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 animBg="1"/>
      <p:bldP spid="85" grpId="0" animBg="1"/>
      <p:bldP spid="46" grpId="0" animBg="1"/>
      <p:bldP spid="46" grpId="1" animBg="1"/>
      <p:bldP spid="83" grpId="0" animBg="1"/>
      <p:bldP spid="87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Based on community feedback, Team Cymru has added new features:</a:t>
            </a:r>
          </a:p>
          <a:p>
            <a:pPr lvl="1"/>
            <a:r>
              <a:rPr lang="en-US" sz="2400" dirty="0"/>
              <a:t>Increase the prefix size from IPv4 /32 to IPv4 /25</a:t>
            </a:r>
          </a:p>
          <a:p>
            <a:pPr lvl="1"/>
            <a:r>
              <a:rPr lang="en-US" sz="2400" dirty="0"/>
              <a:t>Redundant Route Servers, geographically diverse, better peering</a:t>
            </a:r>
          </a:p>
          <a:p>
            <a:pPr lvl="1"/>
            <a:r>
              <a:rPr lang="en-US" sz="2400" dirty="0"/>
              <a:t>IPv6 support.  We will now accept IPv6 up to a /49</a:t>
            </a:r>
          </a:p>
          <a:p>
            <a:pPr lvl="1"/>
            <a:r>
              <a:rPr lang="en-US" sz="2400" dirty="0" err="1"/>
              <a:t>Flowspec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RPKI Validation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Increase the prefix size from IPv4 /32 to IPv4 /25</a:t>
            </a:r>
          </a:p>
          <a:p>
            <a:pPr lvl="1"/>
            <a:r>
              <a:rPr lang="en-US" sz="2400" dirty="0"/>
              <a:t>By allowing larger IPv4 prefixes we help prevent “carpet bombing”</a:t>
            </a:r>
          </a:p>
          <a:p>
            <a:pPr lvl="1"/>
            <a:r>
              <a:rPr lang="en-US" sz="2400" dirty="0"/>
              <a:t>Aligns better with route acceptance boundaries</a:t>
            </a:r>
          </a:p>
          <a:p>
            <a:pPr marL="18256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1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Redundant Route Servers</a:t>
            </a:r>
          </a:p>
          <a:p>
            <a:pPr lvl="1"/>
            <a:r>
              <a:rPr lang="en-US" sz="2400" dirty="0"/>
              <a:t>Many partners require two or more peering locations.</a:t>
            </a:r>
          </a:p>
          <a:p>
            <a:pPr lvl="1"/>
            <a:r>
              <a:rPr lang="en-US" sz="2400" dirty="0"/>
              <a:t>Partners also require geographically diverse locations</a:t>
            </a:r>
          </a:p>
          <a:p>
            <a:pPr lvl="1"/>
            <a:r>
              <a:rPr lang="en-US" sz="2400" dirty="0"/>
              <a:t>Increases redundancy, which increases reliability of service.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Existing UTRS 1.0 users will need to migrate to new peer IP’s</a:t>
            </a:r>
          </a:p>
          <a:p>
            <a:pPr lvl="1"/>
            <a:r>
              <a:rPr lang="en-US" sz="2400" dirty="0"/>
              <a:t>Email coming soon to coordinate the migration. </a:t>
            </a:r>
          </a:p>
          <a:p>
            <a:pPr marL="18256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3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6CDF8-96E9-3C40-897D-7F2272C4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DF829-E4D7-F349-94D4-6CFD2819BCD6}"/>
              </a:ext>
            </a:extLst>
          </p:cNvPr>
          <p:cNvSpPr txBox="1"/>
          <p:nvPr/>
        </p:nvSpPr>
        <p:spPr>
          <a:xfrm>
            <a:off x="647115" y="28584"/>
            <a:ext cx="892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Security Classification / Pictures of Slides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986F54-D60E-424F-92AF-7CBC718552C5}"/>
              </a:ext>
            </a:extLst>
          </p:cNvPr>
          <p:cNvSpPr/>
          <p:nvPr/>
        </p:nvSpPr>
        <p:spPr>
          <a:xfrm rot="5400000">
            <a:off x="4693049" y="-3623048"/>
            <a:ext cx="45767" cy="87545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DEA5F-6AB9-D348-97B8-763E8C5A8FB5}"/>
              </a:ext>
            </a:extLst>
          </p:cNvPr>
          <p:cNvGrpSpPr/>
          <p:nvPr/>
        </p:nvGrpSpPr>
        <p:grpSpPr>
          <a:xfrm>
            <a:off x="98684" y="6172835"/>
            <a:ext cx="548640" cy="548640"/>
            <a:chOff x="4671948" y="5378067"/>
            <a:chExt cx="878647" cy="9252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7F215F-402A-A346-9938-D10DD316BC6B}"/>
                </a:ext>
              </a:extLst>
            </p:cNvPr>
            <p:cNvGrpSpPr/>
            <p:nvPr/>
          </p:nvGrpSpPr>
          <p:grpSpPr>
            <a:xfrm>
              <a:off x="4671948" y="5378067"/>
              <a:ext cx="878647" cy="925224"/>
              <a:chOff x="2157151" y="158803"/>
              <a:chExt cx="878647" cy="92522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2108A8-D91E-9445-84C0-2660B41C8DED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38" name="Donut 37">
                <a:extLst>
                  <a:ext uri="{FF2B5EF4-FFF2-40B4-BE49-F238E27FC236}">
                    <a16:creationId xmlns:a16="http://schemas.microsoft.com/office/drawing/2014/main" id="{E83AE6C0-FDA3-5641-9153-FDD4BEC15812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89E2F5DF-E4CF-C044-9810-8B656084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0940" y="5609846"/>
              <a:ext cx="626435" cy="52213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12B762-0F89-F14F-A37C-1375FD2B0B62}"/>
              </a:ext>
            </a:extLst>
          </p:cNvPr>
          <p:cNvSpPr txBox="1"/>
          <p:nvPr/>
        </p:nvSpPr>
        <p:spPr>
          <a:xfrm>
            <a:off x="1432560" y="952291"/>
            <a:ext cx="9822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This presentation is marked as </a:t>
            </a:r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  <a:latin typeface="Tahoma" charset="0"/>
                <a:ea typeface="Tahoma" charset="0"/>
                <a:cs typeface="Tahoma" charset="0"/>
              </a:rPr>
              <a:t>TLP:CLEAR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highlight>
                <a:srgbClr val="000000"/>
              </a:highlight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What is TLP (Traffic Light Protocol)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See </a:t>
            </a:r>
            <a:r>
              <a:rPr lang="en-US" dirty="0">
                <a:latin typeface="Tahoma" charset="0"/>
                <a:ea typeface="Tahoma" charset="0"/>
                <a:cs typeface="Tahoma" charset="0"/>
                <a:hlinkClick r:id="rId4"/>
              </a:rPr>
              <a:t>https://www.first.org/tlp/</a:t>
            </a: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Taking pictures of slides is PERMITTED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Please try to keep other peoples faces out of the pictures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The entire presentation will be available via email, just ask 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9" name="Picture 38" descr="A picture containing lamp&#10;&#10;Description automatically generated">
            <a:extLst>
              <a:ext uri="{FF2B5EF4-FFF2-40B4-BE49-F238E27FC236}">
                <a16:creationId xmlns:a16="http://schemas.microsoft.com/office/drawing/2014/main" id="{BB1C26DD-9FB5-3B41-87EE-81898AA98E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D1A54B3-039A-4145-837D-9110251D59E7}"/>
              </a:ext>
            </a:extLst>
          </p:cNvPr>
          <p:cNvSpPr txBox="1"/>
          <p:nvPr/>
        </p:nvSpPr>
        <p:spPr>
          <a:xfrm>
            <a:off x="575146" y="6229256"/>
            <a:ext cx="1433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  <a:latin typeface="Tahoma" charset="0"/>
                <a:ea typeface="Tahoma" charset="0"/>
                <a:cs typeface="Tahoma" charset="0"/>
              </a:rPr>
              <a:t>TLP:CLEAR</a:t>
            </a:r>
          </a:p>
        </p:txBody>
      </p:sp>
    </p:spTree>
    <p:extLst>
      <p:ext uri="{BB962C8B-B14F-4D97-AF65-F5344CB8AC3E}">
        <p14:creationId xmlns:p14="http://schemas.microsoft.com/office/powerpoint/2010/main" val="4131823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IPv6 support</a:t>
            </a:r>
          </a:p>
          <a:p>
            <a:pPr lvl="1"/>
            <a:r>
              <a:rPr lang="en-US" sz="2400" dirty="0"/>
              <a:t>Most DDOS has been via IPv4 networks</a:t>
            </a:r>
          </a:p>
          <a:p>
            <a:pPr lvl="1"/>
            <a:r>
              <a:rPr lang="en-US" sz="2400" dirty="0"/>
              <a:t>IPv6 is growing and in some parts of the world will be dominate soon.</a:t>
            </a:r>
          </a:p>
          <a:p>
            <a:pPr lvl="1"/>
            <a:r>
              <a:rPr lang="en-US" sz="2400" dirty="0"/>
              <a:t>We now accept IPv6 prefixes up to a /49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1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862430"/>
          </a:xfrm>
        </p:spPr>
        <p:txBody>
          <a:bodyPr/>
          <a:lstStyle/>
          <a:p>
            <a:r>
              <a:rPr lang="en-US" sz="2400" dirty="0" err="1"/>
              <a:t>Flowspec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Allows for a more refined “surgical” removal of unwanted traffic</a:t>
            </a:r>
          </a:p>
          <a:p>
            <a:pPr lvl="1"/>
            <a:r>
              <a:rPr lang="en-US" sz="2400" dirty="0" err="1"/>
              <a:t>Flowspec</a:t>
            </a:r>
            <a:r>
              <a:rPr lang="en-US" sz="2400" dirty="0"/>
              <a:t> rules MUST </a:t>
            </a:r>
          </a:p>
          <a:p>
            <a:pPr lvl="2"/>
            <a:r>
              <a:rPr lang="en-US" sz="2400" dirty="0"/>
              <a:t>Have a destination CIDR in the rule</a:t>
            </a:r>
          </a:p>
          <a:p>
            <a:pPr lvl="2"/>
            <a:r>
              <a:rPr lang="en-US" sz="2400" dirty="0"/>
              <a:t>Set action to DROP</a:t>
            </a:r>
          </a:p>
          <a:p>
            <a:pPr lvl="1"/>
            <a:r>
              <a:rPr lang="en-US" sz="2400" dirty="0" err="1"/>
              <a:t>Flowspec</a:t>
            </a:r>
            <a:r>
              <a:rPr lang="en-US" sz="2400" dirty="0"/>
              <a:t> rules MAY </a:t>
            </a:r>
          </a:p>
          <a:p>
            <a:pPr lvl="2"/>
            <a:r>
              <a:rPr lang="en-US" sz="2400" dirty="0"/>
              <a:t>provide SRC/DST port (explicit, no ranges), </a:t>
            </a:r>
          </a:p>
          <a:p>
            <a:pPr lvl="2"/>
            <a:r>
              <a:rPr lang="en-US" sz="2400" dirty="0"/>
              <a:t>Protocol (TCP, UDP,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5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new UTRS 2.0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RPKI Validation</a:t>
            </a:r>
          </a:p>
          <a:p>
            <a:pPr lvl="1"/>
            <a:r>
              <a:rPr lang="en-US" sz="2400" dirty="0"/>
              <a:t>We will validate based on RIR information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18" y="298078"/>
            <a:ext cx="5269583" cy="836405"/>
          </a:xfrm>
        </p:spPr>
        <p:txBody>
          <a:bodyPr/>
          <a:lstStyle/>
          <a:p>
            <a:pPr algn="ctr"/>
            <a:r>
              <a:rPr lang="en-US" spc="300" dirty="0">
                <a:latin typeface="Constantia" panose="02030602050306030303" pitchFamily="18" charset="0"/>
              </a:rPr>
              <a:t>THE ASK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Please help spread the word about UTRS and how this </a:t>
            </a:r>
            <a:r>
              <a:rPr lang="en-US" sz="2400" b="1" dirty="0"/>
              <a:t>NO-COST</a:t>
            </a:r>
            <a:r>
              <a:rPr lang="en-US" sz="2400" dirty="0"/>
              <a:t> service can be used to stop malicious traffic and become an Internet Hero.</a:t>
            </a:r>
          </a:p>
          <a:p>
            <a:endParaRPr lang="en-US" sz="2400" dirty="0"/>
          </a:p>
          <a:p>
            <a:pPr algn="ctr"/>
            <a:r>
              <a:rPr lang="en-US" sz="3200" dirty="0"/>
              <a:t>https://</a:t>
            </a:r>
            <a:r>
              <a:rPr lang="en-US" sz="3200" dirty="0" err="1"/>
              <a:t>www.team-cymru.com</a:t>
            </a:r>
            <a:r>
              <a:rPr lang="en-US" sz="3200" dirty="0"/>
              <a:t>/</a:t>
            </a:r>
            <a:r>
              <a:rPr lang="en-US" sz="3200" dirty="0" err="1"/>
              <a:t>utrs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9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7AF799-B3DE-EA43-B70C-739FB208BF3D}"/>
              </a:ext>
            </a:extLst>
          </p:cNvPr>
          <p:cNvSpPr/>
          <p:nvPr/>
        </p:nvSpPr>
        <p:spPr>
          <a:xfrm rot="5400000">
            <a:off x="6122888" y="-1871450"/>
            <a:ext cx="45719" cy="63459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5CCAC-8390-EE45-8E09-EA9EEDF5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3063F-8D79-D74A-92E1-8AE988ABAF78}"/>
              </a:ext>
            </a:extLst>
          </p:cNvPr>
          <p:cNvSpPr txBox="1"/>
          <p:nvPr/>
        </p:nvSpPr>
        <p:spPr>
          <a:xfrm>
            <a:off x="2870110" y="-38331"/>
            <a:ext cx="63477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Thank you!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BFB1ED-3425-4F47-A53C-2FDCD329CFB7}"/>
              </a:ext>
            </a:extLst>
          </p:cNvPr>
          <p:cNvGrpSpPr/>
          <p:nvPr/>
        </p:nvGrpSpPr>
        <p:grpSpPr>
          <a:xfrm>
            <a:off x="1272690" y="2844581"/>
            <a:ext cx="878647" cy="925224"/>
            <a:chOff x="2224036" y="3049393"/>
            <a:chExt cx="878647" cy="92522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D545930-F4DE-8742-905A-D255325D6ABA}"/>
                </a:ext>
              </a:extLst>
            </p:cNvPr>
            <p:cNvGrpSpPr/>
            <p:nvPr/>
          </p:nvGrpSpPr>
          <p:grpSpPr>
            <a:xfrm>
              <a:off x="2224036" y="3049393"/>
              <a:ext cx="878647" cy="925224"/>
              <a:chOff x="2157151" y="158803"/>
              <a:chExt cx="878647" cy="925224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785F6E6-DA3B-AF4A-A72E-7A70ACFA6340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88" name="Donut 87">
                <a:extLst>
                  <a:ext uri="{FF2B5EF4-FFF2-40B4-BE49-F238E27FC236}">
                    <a16:creationId xmlns:a16="http://schemas.microsoft.com/office/drawing/2014/main" id="{4FDDC790-7F1D-9241-8779-27ACDD8DA7B5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93" name="Graphic 92" descr="Full Brick Wall outline">
              <a:extLst>
                <a:ext uri="{FF2B5EF4-FFF2-40B4-BE49-F238E27FC236}">
                  <a16:creationId xmlns:a16="http://schemas.microsoft.com/office/drawing/2014/main" id="{A92AE515-AC1D-AA4C-B4B2-A5B61D07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79056" y="3223124"/>
              <a:ext cx="577762" cy="57776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773383-BF8C-E24C-8527-307D3389FB40}"/>
              </a:ext>
            </a:extLst>
          </p:cNvPr>
          <p:cNvGrpSpPr/>
          <p:nvPr/>
        </p:nvGrpSpPr>
        <p:grpSpPr>
          <a:xfrm>
            <a:off x="1272690" y="1592885"/>
            <a:ext cx="878647" cy="925224"/>
            <a:chOff x="2224036" y="1722622"/>
            <a:chExt cx="878647" cy="92522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667D063-30DD-4245-B9C1-EA90089FEE5F}"/>
                </a:ext>
              </a:extLst>
            </p:cNvPr>
            <p:cNvGrpSpPr/>
            <p:nvPr/>
          </p:nvGrpSpPr>
          <p:grpSpPr>
            <a:xfrm>
              <a:off x="2224036" y="1722622"/>
              <a:ext cx="878647" cy="925224"/>
              <a:chOff x="2157151" y="158803"/>
              <a:chExt cx="878647" cy="925224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63C46F9-3705-5C40-8360-9050CE732C84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82" name="Donut 81">
                <a:extLst>
                  <a:ext uri="{FF2B5EF4-FFF2-40B4-BE49-F238E27FC236}">
                    <a16:creationId xmlns:a16="http://schemas.microsoft.com/office/drawing/2014/main" id="{F75D101C-38DF-DA43-A9BD-802F223923D1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95" name="Graphic 94" descr="Upload outline">
              <a:extLst>
                <a:ext uri="{FF2B5EF4-FFF2-40B4-BE49-F238E27FC236}">
                  <a16:creationId xmlns:a16="http://schemas.microsoft.com/office/drawing/2014/main" id="{44D5C71F-F63B-BB47-A777-F8AAFCEE4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50845" y="1872720"/>
              <a:ext cx="625028" cy="62502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3B67413-973B-9C45-9164-7B18D6936D40}"/>
              </a:ext>
            </a:extLst>
          </p:cNvPr>
          <p:cNvGrpSpPr/>
          <p:nvPr/>
        </p:nvGrpSpPr>
        <p:grpSpPr>
          <a:xfrm>
            <a:off x="1216003" y="4096277"/>
            <a:ext cx="878647" cy="925224"/>
            <a:chOff x="2167349" y="4210155"/>
            <a:chExt cx="878647" cy="92522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EF7735D-E369-A54C-864B-99DF6F065674}"/>
                </a:ext>
              </a:extLst>
            </p:cNvPr>
            <p:cNvGrpSpPr/>
            <p:nvPr/>
          </p:nvGrpSpPr>
          <p:grpSpPr>
            <a:xfrm>
              <a:off x="2167349" y="4210155"/>
              <a:ext cx="878647" cy="925224"/>
              <a:chOff x="2157151" y="158803"/>
              <a:chExt cx="878647" cy="925224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E9457A7-726B-374A-9E3E-374AC6CA8E58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57" name="Donut 56">
                <a:extLst>
                  <a:ext uri="{FF2B5EF4-FFF2-40B4-BE49-F238E27FC236}">
                    <a16:creationId xmlns:a16="http://schemas.microsoft.com/office/drawing/2014/main" id="{0546FAC8-25A5-4C4E-8D9C-0823465EAF02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3A4A3E86-9A98-4148-87A7-1F25C57FF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254" y="4411700"/>
              <a:ext cx="626435" cy="522135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77E3A68-1FDA-AA40-A065-053B28A48E38}"/>
              </a:ext>
            </a:extLst>
          </p:cNvPr>
          <p:cNvSpPr/>
          <p:nvPr/>
        </p:nvSpPr>
        <p:spPr>
          <a:xfrm>
            <a:off x="2514743" y="1652334"/>
            <a:ext cx="8274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300" dirty="0"/>
              <a:t>Become a Nimbus Partner</a:t>
            </a:r>
          </a:p>
          <a:p>
            <a:endParaRPr lang="en-US" sz="1600" b="1" spc="300" dirty="0"/>
          </a:p>
          <a:p>
            <a:r>
              <a:rPr lang="en-US" sz="1200" b="1" spc="300" dirty="0"/>
              <a:t>https://team-cymru.com/community-services/nimbus-threat-monitor/</a:t>
            </a:r>
          </a:p>
          <a:p>
            <a:endParaRPr lang="en-US" sz="1200" b="1" spc="300" dirty="0"/>
          </a:p>
          <a:p>
            <a:r>
              <a:rPr lang="en-US" sz="1200" b="1" spc="300" dirty="0"/>
              <a:t> 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A34665-4BE6-7847-ADC3-2873A339361E}"/>
              </a:ext>
            </a:extLst>
          </p:cNvPr>
          <p:cNvSpPr/>
          <p:nvPr/>
        </p:nvSpPr>
        <p:spPr>
          <a:xfrm>
            <a:off x="2514743" y="2994105"/>
            <a:ext cx="7793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300" dirty="0"/>
              <a:t>Join our Community DDOS Mitigation Project</a:t>
            </a:r>
          </a:p>
          <a:p>
            <a:endParaRPr lang="en-US" sz="1600" b="1" spc="300" dirty="0"/>
          </a:p>
          <a:p>
            <a:r>
              <a:rPr lang="en-US" sz="1200" b="1" spc="300" dirty="0"/>
              <a:t>https://team-cymru.com/community-services/utrs/</a:t>
            </a:r>
          </a:p>
          <a:p>
            <a:endParaRPr lang="en-US" sz="1200" b="1" spc="3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E5C2928-6943-6648-A2D7-FB2FC674EC6C}"/>
              </a:ext>
            </a:extLst>
          </p:cNvPr>
          <p:cNvSpPr/>
          <p:nvPr/>
        </p:nvSpPr>
        <p:spPr>
          <a:xfrm>
            <a:off x="2514743" y="4273446"/>
            <a:ext cx="57702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300" dirty="0"/>
              <a:t>Connect with Team Cymru on Social Media</a:t>
            </a:r>
          </a:p>
          <a:p>
            <a:endParaRPr lang="en-US" sz="1600" b="1" spc="300" dirty="0"/>
          </a:p>
          <a:p>
            <a:r>
              <a:rPr lang="en-US" sz="1200" spc="300" dirty="0"/>
              <a:t>@</a:t>
            </a:r>
            <a:r>
              <a:rPr lang="en-US" sz="1200" spc="300" dirty="0" err="1"/>
              <a:t>teamcymru</a:t>
            </a:r>
            <a:r>
              <a:rPr lang="en-US" sz="1200" spc="300" dirty="0"/>
              <a:t> </a:t>
            </a:r>
          </a:p>
          <a:p>
            <a:endParaRPr lang="en-US" sz="1200" spc="300" dirty="0"/>
          </a:p>
          <a:p>
            <a:r>
              <a:rPr lang="en-US" sz="1200" spc="300" dirty="0"/>
              <a:t>Email: </a:t>
            </a:r>
            <a:r>
              <a:rPr lang="en-US" sz="1200" spc="300" dirty="0" err="1"/>
              <a:t>outreach@cymru.com</a:t>
            </a:r>
            <a:endParaRPr lang="en-US" sz="1200" spc="300" dirty="0"/>
          </a:p>
        </p:txBody>
      </p:sp>
    </p:spTree>
    <p:extLst>
      <p:ext uri="{BB962C8B-B14F-4D97-AF65-F5344CB8AC3E}">
        <p14:creationId xmlns:p14="http://schemas.microsoft.com/office/powerpoint/2010/main" val="425824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5CCAC-8390-EE45-8E09-EA9EEDF5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3063F-8D79-D74A-92E1-8AE988ABAF78}"/>
              </a:ext>
            </a:extLst>
          </p:cNvPr>
          <p:cNvSpPr txBox="1"/>
          <p:nvPr/>
        </p:nvSpPr>
        <p:spPr>
          <a:xfrm rot="16200000">
            <a:off x="-1500906" y="2335303"/>
            <a:ext cx="5397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AF799-B3DE-EA43-B70C-739FB208BF3D}"/>
              </a:ext>
            </a:extLst>
          </p:cNvPr>
          <p:cNvSpPr/>
          <p:nvPr/>
        </p:nvSpPr>
        <p:spPr>
          <a:xfrm>
            <a:off x="1894761" y="534493"/>
            <a:ext cx="45719" cy="5232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C3ADA5-219D-B046-AAE1-D1A6FA1F6EA5}"/>
              </a:ext>
            </a:extLst>
          </p:cNvPr>
          <p:cNvSpPr/>
          <p:nvPr/>
        </p:nvSpPr>
        <p:spPr>
          <a:xfrm>
            <a:off x="6054811" y="451051"/>
            <a:ext cx="544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Introduction / Who is John Brown? </a:t>
            </a:r>
            <a:endParaRPr lang="en-US" b="1" spc="3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529B2AC-8B69-774B-8551-DF6701246A13}"/>
              </a:ext>
            </a:extLst>
          </p:cNvPr>
          <p:cNvSpPr/>
          <p:nvPr/>
        </p:nvSpPr>
        <p:spPr>
          <a:xfrm>
            <a:off x="6026773" y="1728319"/>
            <a:ext cx="5707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Review of DDOS and Mitigation Methods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7B3A22-C625-144B-8758-2E121E409B2B}"/>
              </a:ext>
            </a:extLst>
          </p:cNvPr>
          <p:cNvSpPr/>
          <p:nvPr/>
        </p:nvSpPr>
        <p:spPr>
          <a:xfrm>
            <a:off x="6054812" y="3066056"/>
            <a:ext cx="695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What is new in UTRS Version 2.0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66903F-3FF1-9848-B6E6-09469D4AC9B1}"/>
              </a:ext>
            </a:extLst>
          </p:cNvPr>
          <p:cNvSpPr/>
          <p:nvPr/>
        </p:nvSpPr>
        <p:spPr>
          <a:xfrm>
            <a:off x="6054812" y="4403793"/>
            <a:ext cx="330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Questions and Answers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9E8C1E0-DD5F-B644-B37F-3F4E131EDC00}"/>
              </a:ext>
            </a:extLst>
          </p:cNvPr>
          <p:cNvSpPr/>
          <p:nvPr/>
        </p:nvSpPr>
        <p:spPr>
          <a:xfrm>
            <a:off x="2563970" y="0"/>
            <a:ext cx="45719" cy="6721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F7735D-E369-A54C-864B-99DF6F065674}"/>
              </a:ext>
            </a:extLst>
          </p:cNvPr>
          <p:cNvGrpSpPr/>
          <p:nvPr/>
        </p:nvGrpSpPr>
        <p:grpSpPr>
          <a:xfrm>
            <a:off x="2147506" y="158802"/>
            <a:ext cx="878647" cy="925224"/>
            <a:chOff x="2157151" y="158803"/>
            <a:chExt cx="878647" cy="92522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9457A7-726B-374A-9E3E-374AC6CA8E58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7" name="Donut 56">
              <a:extLst>
                <a:ext uri="{FF2B5EF4-FFF2-40B4-BE49-F238E27FC236}">
                  <a16:creationId xmlns:a16="http://schemas.microsoft.com/office/drawing/2014/main" id="{0546FAC8-25A5-4C4E-8D9C-0823465EAF02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32AA4D-777D-C648-979D-EDF0965BFBD3}"/>
              </a:ext>
            </a:extLst>
          </p:cNvPr>
          <p:cNvGrpSpPr/>
          <p:nvPr/>
        </p:nvGrpSpPr>
        <p:grpSpPr>
          <a:xfrm>
            <a:off x="2147506" y="1465920"/>
            <a:ext cx="878647" cy="925224"/>
            <a:chOff x="2157151" y="158803"/>
            <a:chExt cx="878647" cy="92522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897231-FB30-0F4C-8FD8-1975A7B98A15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79" name="Donut 78">
              <a:extLst>
                <a:ext uri="{FF2B5EF4-FFF2-40B4-BE49-F238E27FC236}">
                  <a16:creationId xmlns:a16="http://schemas.microsoft.com/office/drawing/2014/main" id="{0EC04184-B3A5-6343-ACBB-CCD2D2F2525F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7D063-30DD-4245-B9C1-EA90089FEE5F}"/>
              </a:ext>
            </a:extLst>
          </p:cNvPr>
          <p:cNvGrpSpPr/>
          <p:nvPr/>
        </p:nvGrpSpPr>
        <p:grpSpPr>
          <a:xfrm>
            <a:off x="2147506" y="2773038"/>
            <a:ext cx="878647" cy="925224"/>
            <a:chOff x="2157151" y="158803"/>
            <a:chExt cx="878647" cy="9252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3C46F9-3705-5C40-8360-9050CE732C84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F75D101C-38DF-DA43-A9BD-802F223923D1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545930-F4DE-8742-905A-D255325D6ABA}"/>
              </a:ext>
            </a:extLst>
          </p:cNvPr>
          <p:cNvGrpSpPr/>
          <p:nvPr/>
        </p:nvGrpSpPr>
        <p:grpSpPr>
          <a:xfrm>
            <a:off x="2147506" y="4080156"/>
            <a:ext cx="878647" cy="925224"/>
            <a:chOff x="2157151" y="158803"/>
            <a:chExt cx="878647" cy="92522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85F6E6-DA3B-AF4A-A72E-7A70ACFA6340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8" name="Donut 87">
              <a:extLst>
                <a:ext uri="{FF2B5EF4-FFF2-40B4-BE49-F238E27FC236}">
                  <a16:creationId xmlns:a16="http://schemas.microsoft.com/office/drawing/2014/main" id="{4FDDC790-7F1D-9241-8779-27ACDD8DA7B5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pic>
        <p:nvPicPr>
          <p:cNvPr id="95" name="Graphic 94" descr="Upload outline">
            <a:extLst>
              <a:ext uri="{FF2B5EF4-FFF2-40B4-BE49-F238E27FC236}">
                <a16:creationId xmlns:a16="http://schemas.microsoft.com/office/drawing/2014/main" id="{44D5C71F-F63B-BB47-A777-F8AAFCEE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154" y="2902590"/>
            <a:ext cx="625028" cy="625028"/>
          </a:xfrm>
          <a:prstGeom prst="rect">
            <a:avLst/>
          </a:prstGeom>
        </p:spPr>
      </p:pic>
      <p:pic>
        <p:nvPicPr>
          <p:cNvPr id="97" name="Graphic 96" descr="Classroom outline">
            <a:extLst>
              <a:ext uri="{FF2B5EF4-FFF2-40B4-BE49-F238E27FC236}">
                <a16:creationId xmlns:a16="http://schemas.microsoft.com/office/drawing/2014/main" id="{577423F8-D836-4445-BD20-382D1427F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5747" y="1633052"/>
            <a:ext cx="584364" cy="584364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3A4A3E86-9A98-4148-87A7-1F25C57FF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498" y="390581"/>
            <a:ext cx="626435" cy="522135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4F4770AE-753C-4448-8B6C-46FD9A2A6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0400" y="4204423"/>
            <a:ext cx="670297" cy="670297"/>
          </a:xfrm>
          <a:prstGeom prst="rect">
            <a:avLst/>
          </a:prstGeom>
        </p:spPr>
      </p:pic>
      <p:pic>
        <p:nvPicPr>
          <p:cNvPr id="39" name="Picture 38" descr="A picture containing lamp&#10;&#10;Description automatically generated">
            <a:extLst>
              <a:ext uri="{FF2B5EF4-FFF2-40B4-BE49-F238E27FC236}">
                <a16:creationId xmlns:a16="http://schemas.microsoft.com/office/drawing/2014/main" id="{DB504679-05E0-C54A-90B8-8253FBBF9E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518" b="20622"/>
          <a:stretch/>
        </p:blipFill>
        <p:spPr>
          <a:xfrm>
            <a:off x="150936" y="6249868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6CDF8-96E9-3C40-897D-7F2272C4B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4DF829-E4D7-F349-94D4-6CFD2819BCD6}"/>
              </a:ext>
            </a:extLst>
          </p:cNvPr>
          <p:cNvSpPr txBox="1"/>
          <p:nvPr/>
        </p:nvSpPr>
        <p:spPr>
          <a:xfrm>
            <a:off x="172984" y="28584"/>
            <a:ext cx="337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About Me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986F54-D60E-424F-92AF-7CBC718552C5}"/>
              </a:ext>
            </a:extLst>
          </p:cNvPr>
          <p:cNvSpPr/>
          <p:nvPr/>
        </p:nvSpPr>
        <p:spPr>
          <a:xfrm rot="5400000">
            <a:off x="1675335" y="-734908"/>
            <a:ext cx="45719" cy="32803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DEA5F-6AB9-D348-97B8-763E8C5A8FB5}"/>
              </a:ext>
            </a:extLst>
          </p:cNvPr>
          <p:cNvGrpSpPr/>
          <p:nvPr/>
        </p:nvGrpSpPr>
        <p:grpSpPr>
          <a:xfrm>
            <a:off x="98684" y="6172835"/>
            <a:ext cx="548640" cy="548640"/>
            <a:chOff x="4671948" y="5378067"/>
            <a:chExt cx="878647" cy="9252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F7F215F-402A-A346-9938-D10DD316BC6B}"/>
                </a:ext>
              </a:extLst>
            </p:cNvPr>
            <p:cNvGrpSpPr/>
            <p:nvPr/>
          </p:nvGrpSpPr>
          <p:grpSpPr>
            <a:xfrm>
              <a:off x="4671948" y="5378067"/>
              <a:ext cx="878647" cy="925224"/>
              <a:chOff x="2157151" y="158803"/>
              <a:chExt cx="878647" cy="925224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42108A8-D91E-9445-84C0-2660B41C8DED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38" name="Donut 37">
                <a:extLst>
                  <a:ext uri="{FF2B5EF4-FFF2-40B4-BE49-F238E27FC236}">
                    <a16:creationId xmlns:a16="http://schemas.microsoft.com/office/drawing/2014/main" id="{E83AE6C0-FDA3-5641-9153-FDD4BEC15812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35" name="Picture 34" descr="Icon&#10;&#10;Description automatically generated">
              <a:extLst>
                <a:ext uri="{FF2B5EF4-FFF2-40B4-BE49-F238E27FC236}">
                  <a16:creationId xmlns:a16="http://schemas.microsoft.com/office/drawing/2014/main" id="{89E2F5DF-E4CF-C044-9810-8B656084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0940" y="5609846"/>
              <a:ext cx="626435" cy="52213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B12B762-0F89-F14F-A37C-1375FD2B0B62}"/>
              </a:ext>
            </a:extLst>
          </p:cNvPr>
          <p:cNvSpPr txBox="1"/>
          <p:nvPr/>
        </p:nvSpPr>
        <p:spPr>
          <a:xfrm>
            <a:off x="1432560" y="1319108"/>
            <a:ext cx="98221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John Brown, CISSP, CP-AMEL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Senior Security Evangelist at Team Cymru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35+ years as software and network engineer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Have built Internet networks on 3 continents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Past owner of a regional ISP business, ran it for 17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Ran ICANN’s L-Root DNS server, one of 13 critical DNS 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Passionate about helping ISP’s improve their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Past </a:t>
            </a:r>
            <a:r>
              <a:rPr lang="en-US" dirty="0" err="1">
                <a:latin typeface="Tahoma" charset="0"/>
                <a:ea typeface="Tahoma" charset="0"/>
                <a:cs typeface="Tahoma" charset="0"/>
              </a:rPr>
              <a:t>Mikrotik</a:t>
            </a:r>
            <a:r>
              <a:rPr lang="en-US" dirty="0">
                <a:latin typeface="Tahoma" charset="0"/>
                <a:ea typeface="Tahoma" charset="0"/>
                <a:cs typeface="Tahoma" charset="0"/>
              </a:rPr>
              <a:t> Authorized Instructor (MT-CNA, MT-CRE, MT-CINE)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Commercial Multi-Engine Pilot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ahoma" charset="0"/>
                <a:ea typeface="Tahoma" charset="0"/>
                <a:cs typeface="Tahoma" charset="0"/>
              </a:rPr>
              <a:t>When not working, I enjoy flying airplanes.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ahoma" charset="0"/>
              <a:ea typeface="Tahoma" charset="0"/>
              <a:cs typeface="Tahoma" charset="0"/>
            </a:endParaRPr>
          </a:p>
          <a:p>
            <a:r>
              <a:rPr lang="en-US" sz="2000" dirty="0">
                <a:latin typeface="Tahoma" charset="0"/>
                <a:ea typeface="Tahoma" charset="0"/>
                <a:cs typeface="Tahoma" charset="0"/>
              </a:rPr>
              <a:t>I can be reached at:   </a:t>
            </a:r>
            <a:r>
              <a:rPr lang="en-US" sz="2000" dirty="0" err="1">
                <a:latin typeface="Tahoma" charset="0"/>
                <a:ea typeface="Tahoma" charset="0"/>
                <a:cs typeface="Tahoma" charset="0"/>
              </a:rPr>
              <a:t>jbrown@cymru.com</a:t>
            </a:r>
            <a:endParaRPr lang="en-US" sz="2000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9" name="Picture 38" descr="A picture containing lamp&#10;&#10;Description automatically generated">
            <a:extLst>
              <a:ext uri="{FF2B5EF4-FFF2-40B4-BE49-F238E27FC236}">
                <a16:creationId xmlns:a16="http://schemas.microsoft.com/office/drawing/2014/main" id="{BB1C26DD-9FB5-3B41-87EE-81898AA98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5CCAC-8390-EE45-8E09-EA9EEDF5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3063F-8D79-D74A-92E1-8AE988ABAF78}"/>
              </a:ext>
            </a:extLst>
          </p:cNvPr>
          <p:cNvSpPr txBox="1"/>
          <p:nvPr/>
        </p:nvSpPr>
        <p:spPr>
          <a:xfrm rot="16200000">
            <a:off x="-1500906" y="2335303"/>
            <a:ext cx="5397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/>
              <a:t>AGENDA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7AF799-B3DE-EA43-B70C-739FB208BF3D}"/>
              </a:ext>
            </a:extLst>
          </p:cNvPr>
          <p:cNvSpPr/>
          <p:nvPr/>
        </p:nvSpPr>
        <p:spPr>
          <a:xfrm>
            <a:off x="1894761" y="534493"/>
            <a:ext cx="45719" cy="5232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9C3ADA5-219D-B046-AAE1-D1A6FA1F6EA5}"/>
              </a:ext>
            </a:extLst>
          </p:cNvPr>
          <p:cNvSpPr/>
          <p:nvPr/>
        </p:nvSpPr>
        <p:spPr>
          <a:xfrm>
            <a:off x="6054811" y="451051"/>
            <a:ext cx="5447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Introduction / Who is John Brown? </a:t>
            </a:r>
            <a:endParaRPr lang="en-US" spc="300" dirty="0">
              <a:solidFill>
                <a:srgbClr val="BFBFBF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529B2AC-8B69-774B-8551-DF6701246A13}"/>
              </a:ext>
            </a:extLst>
          </p:cNvPr>
          <p:cNvSpPr/>
          <p:nvPr/>
        </p:nvSpPr>
        <p:spPr>
          <a:xfrm>
            <a:off x="6026773" y="1728319"/>
            <a:ext cx="6155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Review of DDOS and Mitigation Methods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7B3A22-C625-144B-8758-2E121E409B2B}"/>
              </a:ext>
            </a:extLst>
          </p:cNvPr>
          <p:cNvSpPr/>
          <p:nvPr/>
        </p:nvSpPr>
        <p:spPr>
          <a:xfrm>
            <a:off x="6054812" y="3066056"/>
            <a:ext cx="695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What is new in UTRS Version 2.0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066903F-3FF1-9848-B6E6-09469D4AC9B1}"/>
              </a:ext>
            </a:extLst>
          </p:cNvPr>
          <p:cNvSpPr/>
          <p:nvPr/>
        </p:nvSpPr>
        <p:spPr>
          <a:xfrm>
            <a:off x="6054812" y="4403793"/>
            <a:ext cx="330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FBFBF"/>
                </a:solidFill>
              </a:rPr>
              <a:t>Questions and Answers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9E8C1E0-DD5F-B644-B37F-3F4E131EDC00}"/>
              </a:ext>
            </a:extLst>
          </p:cNvPr>
          <p:cNvSpPr/>
          <p:nvPr/>
        </p:nvSpPr>
        <p:spPr>
          <a:xfrm>
            <a:off x="2563970" y="0"/>
            <a:ext cx="45719" cy="67214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F7735D-E369-A54C-864B-99DF6F065674}"/>
              </a:ext>
            </a:extLst>
          </p:cNvPr>
          <p:cNvGrpSpPr/>
          <p:nvPr/>
        </p:nvGrpSpPr>
        <p:grpSpPr>
          <a:xfrm>
            <a:off x="2147506" y="158802"/>
            <a:ext cx="878647" cy="925224"/>
            <a:chOff x="2157151" y="158803"/>
            <a:chExt cx="878647" cy="925224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9457A7-726B-374A-9E3E-374AC6CA8E58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57" name="Donut 56">
              <a:extLst>
                <a:ext uri="{FF2B5EF4-FFF2-40B4-BE49-F238E27FC236}">
                  <a16:creationId xmlns:a16="http://schemas.microsoft.com/office/drawing/2014/main" id="{0546FAC8-25A5-4C4E-8D9C-0823465EAF02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E32AA4D-777D-C648-979D-EDF0965BFBD3}"/>
              </a:ext>
            </a:extLst>
          </p:cNvPr>
          <p:cNvGrpSpPr/>
          <p:nvPr/>
        </p:nvGrpSpPr>
        <p:grpSpPr>
          <a:xfrm>
            <a:off x="2147506" y="1465920"/>
            <a:ext cx="878647" cy="925224"/>
            <a:chOff x="2157151" y="158803"/>
            <a:chExt cx="878647" cy="92522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F897231-FB30-0F4C-8FD8-1975A7B98A15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79" name="Donut 78">
              <a:extLst>
                <a:ext uri="{FF2B5EF4-FFF2-40B4-BE49-F238E27FC236}">
                  <a16:creationId xmlns:a16="http://schemas.microsoft.com/office/drawing/2014/main" id="{0EC04184-B3A5-6343-ACBB-CCD2D2F2525F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667D063-30DD-4245-B9C1-EA90089FEE5F}"/>
              </a:ext>
            </a:extLst>
          </p:cNvPr>
          <p:cNvGrpSpPr/>
          <p:nvPr/>
        </p:nvGrpSpPr>
        <p:grpSpPr>
          <a:xfrm>
            <a:off x="2147506" y="2773038"/>
            <a:ext cx="878647" cy="925224"/>
            <a:chOff x="2157151" y="158803"/>
            <a:chExt cx="878647" cy="925224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3C46F9-3705-5C40-8360-9050CE732C84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F75D101C-38DF-DA43-A9BD-802F223923D1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D545930-F4DE-8742-905A-D255325D6ABA}"/>
              </a:ext>
            </a:extLst>
          </p:cNvPr>
          <p:cNvGrpSpPr/>
          <p:nvPr/>
        </p:nvGrpSpPr>
        <p:grpSpPr>
          <a:xfrm>
            <a:off x="2147506" y="4080156"/>
            <a:ext cx="878647" cy="925224"/>
            <a:chOff x="2157151" y="158803"/>
            <a:chExt cx="878647" cy="925224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85F6E6-DA3B-AF4A-A72E-7A70ACFA6340}"/>
                </a:ext>
              </a:extLst>
            </p:cNvPr>
            <p:cNvSpPr/>
            <p:nvPr/>
          </p:nvSpPr>
          <p:spPr>
            <a:xfrm>
              <a:off x="2157151" y="158803"/>
              <a:ext cx="878647" cy="92522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latin typeface="Tahoma" charset="0"/>
                <a:ea typeface="Tahoma" charset="0"/>
                <a:cs typeface="Tahoma" charset="0"/>
              </a:endParaRPr>
            </a:p>
          </p:txBody>
        </p:sp>
        <p:sp>
          <p:nvSpPr>
            <p:cNvPr id="88" name="Donut 87">
              <a:extLst>
                <a:ext uri="{FF2B5EF4-FFF2-40B4-BE49-F238E27FC236}">
                  <a16:creationId xmlns:a16="http://schemas.microsoft.com/office/drawing/2014/main" id="{4FDDC790-7F1D-9241-8779-27ACDD8DA7B5}"/>
                </a:ext>
              </a:extLst>
            </p:cNvPr>
            <p:cNvSpPr/>
            <p:nvPr/>
          </p:nvSpPr>
          <p:spPr>
            <a:xfrm>
              <a:off x="2217379" y="218252"/>
              <a:ext cx="761732" cy="806560"/>
            </a:xfrm>
            <a:prstGeom prst="donut">
              <a:avLst>
                <a:gd name="adj" fmla="val 424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pic>
        <p:nvPicPr>
          <p:cNvPr id="95" name="Graphic 94" descr="Upload outline">
            <a:extLst>
              <a:ext uri="{FF2B5EF4-FFF2-40B4-BE49-F238E27FC236}">
                <a16:creationId xmlns:a16="http://schemas.microsoft.com/office/drawing/2014/main" id="{44D5C71F-F63B-BB47-A777-F8AAFCEE4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7154" y="2902590"/>
            <a:ext cx="625028" cy="625028"/>
          </a:xfrm>
          <a:prstGeom prst="rect">
            <a:avLst/>
          </a:prstGeom>
        </p:spPr>
      </p:pic>
      <p:pic>
        <p:nvPicPr>
          <p:cNvPr id="97" name="Graphic 96" descr="Classroom outline">
            <a:extLst>
              <a:ext uri="{FF2B5EF4-FFF2-40B4-BE49-F238E27FC236}">
                <a16:creationId xmlns:a16="http://schemas.microsoft.com/office/drawing/2014/main" id="{577423F8-D836-4445-BD20-382D1427F8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5747" y="1633052"/>
            <a:ext cx="584364" cy="584364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3A4A3E86-9A98-4148-87A7-1F25C57FF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6498" y="390581"/>
            <a:ext cx="626435" cy="522135"/>
          </a:xfrm>
          <a:prstGeom prst="rect">
            <a:avLst/>
          </a:prstGeom>
        </p:spPr>
      </p:pic>
      <p:pic>
        <p:nvPicPr>
          <p:cNvPr id="36" name="Graphic 35" descr="Question Mark with solid fill">
            <a:extLst>
              <a:ext uri="{FF2B5EF4-FFF2-40B4-BE49-F238E27FC236}">
                <a16:creationId xmlns:a16="http://schemas.microsoft.com/office/drawing/2014/main" id="{4F4770AE-753C-4448-8B6C-46FD9A2A6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0400" y="4204423"/>
            <a:ext cx="670297" cy="670297"/>
          </a:xfrm>
          <a:prstGeom prst="rect">
            <a:avLst/>
          </a:prstGeom>
        </p:spPr>
      </p:pic>
      <p:pic>
        <p:nvPicPr>
          <p:cNvPr id="39" name="Picture 38" descr="A picture containing lamp&#10;&#10;Description automatically generated">
            <a:extLst>
              <a:ext uri="{FF2B5EF4-FFF2-40B4-BE49-F238E27FC236}">
                <a16:creationId xmlns:a16="http://schemas.microsoft.com/office/drawing/2014/main" id="{DB504679-05E0-C54A-90B8-8253FBBF9E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9518" b="20622"/>
          <a:stretch/>
        </p:blipFill>
        <p:spPr>
          <a:xfrm>
            <a:off x="150936" y="6249868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5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833" y="298078"/>
            <a:ext cx="3379027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What is DDOS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4107177"/>
          </a:xfrm>
        </p:spPr>
        <p:txBody>
          <a:bodyPr/>
          <a:lstStyle/>
          <a:p>
            <a:r>
              <a:rPr lang="en-US" sz="2400" dirty="0"/>
              <a:t>DDOS = Distributed Denial of Service.</a:t>
            </a:r>
          </a:p>
          <a:p>
            <a:pPr lvl="1"/>
            <a:r>
              <a:rPr lang="en-US" sz="2400" dirty="0"/>
              <a:t>It is an attack against one or more network resources designed to prevent that resource from providing normal services.</a:t>
            </a:r>
          </a:p>
          <a:p>
            <a:pPr marL="182562" lvl="1" indent="0">
              <a:buNone/>
            </a:pPr>
            <a:endParaRPr lang="en-US" sz="2400" dirty="0"/>
          </a:p>
          <a:p>
            <a:r>
              <a:rPr lang="en-US" sz="2400" dirty="0"/>
              <a:t>DDOS can be via an amplification attack, or the attack can be at the application layer.</a:t>
            </a:r>
          </a:p>
          <a:p>
            <a:pPr lvl="1"/>
            <a:r>
              <a:rPr lang="en-US" sz="2400" dirty="0"/>
              <a:t>Malicious actor sends a small flow of special packets towards a service that has a large response.  Examples:  Recursive DNS servers, NTP, CHARGEN and others.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8283343-9F79-5943-856B-617A46B91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9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7AF0965C-9753-E64F-9141-DACDAFBC9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8287901" y="2103751"/>
            <a:ext cx="3794078" cy="28602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56" name="Picture 155" descr="Icon&#10;&#10;Description automatically generated">
            <a:extLst>
              <a:ext uri="{FF2B5EF4-FFF2-40B4-BE49-F238E27FC236}">
                <a16:creationId xmlns:a16="http://schemas.microsoft.com/office/drawing/2014/main" id="{A565147D-6745-EF40-96DB-EFCA6072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292" y="3335206"/>
            <a:ext cx="719813" cy="719813"/>
          </a:xfrm>
          <a:prstGeom prst="rect">
            <a:avLst/>
          </a:prstGeom>
        </p:spPr>
      </p:pic>
      <p:pic>
        <p:nvPicPr>
          <p:cNvPr id="153" name="Picture 152" descr="Icon&#10;&#10;Description automatically generated">
            <a:extLst>
              <a:ext uri="{FF2B5EF4-FFF2-40B4-BE49-F238E27FC236}">
                <a16:creationId xmlns:a16="http://schemas.microsoft.com/office/drawing/2014/main" id="{3A5CEF18-BE88-B94D-8266-4EFFCD6D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798" y="4779540"/>
            <a:ext cx="719813" cy="719813"/>
          </a:xfrm>
          <a:prstGeom prst="rect">
            <a:avLst/>
          </a:prstGeom>
        </p:spPr>
      </p:pic>
      <p:pic>
        <p:nvPicPr>
          <p:cNvPr id="145" name="Picture 144" descr="Icon&#10;&#10;Description automatically generated">
            <a:extLst>
              <a:ext uri="{FF2B5EF4-FFF2-40B4-BE49-F238E27FC236}">
                <a16:creationId xmlns:a16="http://schemas.microsoft.com/office/drawing/2014/main" id="{1D01421D-C38E-2347-928B-9D2DB345B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28" y="1897765"/>
            <a:ext cx="719813" cy="719813"/>
          </a:xfrm>
          <a:prstGeom prst="rect">
            <a:avLst/>
          </a:prstGeom>
        </p:spPr>
      </p:pic>
      <p:pic>
        <p:nvPicPr>
          <p:cNvPr id="143" name="Picture 142" descr="Icon&#10;&#10;Description automatically generated">
            <a:extLst>
              <a:ext uri="{FF2B5EF4-FFF2-40B4-BE49-F238E27FC236}">
                <a16:creationId xmlns:a16="http://schemas.microsoft.com/office/drawing/2014/main" id="{34A233C7-A5DD-6B40-864E-5E983EBC9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528" y="3346925"/>
            <a:ext cx="719813" cy="719813"/>
          </a:xfrm>
          <a:prstGeom prst="rect">
            <a:avLst/>
          </a:prstGeom>
        </p:spPr>
      </p:pic>
      <p:pic>
        <p:nvPicPr>
          <p:cNvPr id="133" name="Picture 132" descr="Icon&#10;&#10;Description automatically generated">
            <a:extLst>
              <a:ext uri="{FF2B5EF4-FFF2-40B4-BE49-F238E27FC236}">
                <a16:creationId xmlns:a16="http://schemas.microsoft.com/office/drawing/2014/main" id="{79ED2D74-6E77-A341-A58B-509D32B1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54" y="1897765"/>
            <a:ext cx="719813" cy="719813"/>
          </a:xfrm>
          <a:prstGeom prst="rect">
            <a:avLst/>
          </a:prstGeom>
        </p:spPr>
      </p:pic>
      <p:pic>
        <p:nvPicPr>
          <p:cNvPr id="30" name="Picture 29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8382FC02-07BB-7640-BF3E-2D66DBA1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28031" y="76406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B3B65A1A-4FCD-3C41-BA71-A4FA9A6A9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76" y="2596537"/>
            <a:ext cx="719813" cy="719813"/>
          </a:xfrm>
          <a:prstGeom prst="rect">
            <a:avLst/>
          </a:prstGeom>
        </p:spPr>
      </p:pic>
      <p:pic>
        <p:nvPicPr>
          <p:cNvPr id="111" name="Picture 110" descr="Icon&#10;&#10;Description automatically generated">
            <a:extLst>
              <a:ext uri="{FF2B5EF4-FFF2-40B4-BE49-F238E27FC236}">
                <a16:creationId xmlns:a16="http://schemas.microsoft.com/office/drawing/2014/main" id="{92F6052B-7D5B-ED48-88AB-1F0EFB9FA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013" y="3341114"/>
            <a:ext cx="719813" cy="719813"/>
          </a:xfrm>
          <a:prstGeom prst="rect">
            <a:avLst/>
          </a:prstGeom>
        </p:spPr>
      </p:pic>
      <p:pic>
        <p:nvPicPr>
          <p:cNvPr id="84" name="Picture 83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7E7ED4D7-AC1F-1848-A0E9-EA75BCFC3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7279" y="219284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C96642E-3614-0D4F-9DB7-FBF10EA4FCF9}"/>
              </a:ext>
            </a:extLst>
          </p:cNvPr>
          <p:cNvCxnSpPr>
            <a:cxnSpLocks/>
            <a:stCxn id="30" idx="3"/>
            <a:endCxn id="90" idx="1"/>
          </p:cNvCxnSpPr>
          <p:nvPr/>
        </p:nvCxnSpPr>
        <p:spPr>
          <a:xfrm>
            <a:off x="3180920" y="1537859"/>
            <a:ext cx="717356" cy="0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A7ACFC-6F8A-3F48-875A-DB77CEDD49F1}"/>
              </a:ext>
            </a:extLst>
          </p:cNvPr>
          <p:cNvCxnSpPr>
            <a:cxnSpLocks/>
            <a:stCxn id="84" idx="3"/>
            <a:endCxn id="128" idx="1"/>
          </p:cNvCxnSpPr>
          <p:nvPr/>
        </p:nvCxnSpPr>
        <p:spPr>
          <a:xfrm flipV="1">
            <a:off x="3170168" y="2956443"/>
            <a:ext cx="728108" cy="10195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2FB5C-BC45-E249-AF8E-6F7E94107C7B}"/>
              </a:ext>
            </a:extLst>
          </p:cNvPr>
          <p:cNvCxnSpPr>
            <a:cxnSpLocks/>
            <a:stCxn id="85" idx="3"/>
            <a:endCxn id="130" idx="1"/>
          </p:cNvCxnSpPr>
          <p:nvPr/>
        </p:nvCxnSpPr>
        <p:spPr>
          <a:xfrm>
            <a:off x="3170085" y="4392526"/>
            <a:ext cx="728191" cy="6097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292C2F7-455D-1D41-B2A0-DDFFE84D7158}"/>
              </a:ext>
            </a:extLst>
          </p:cNvPr>
          <p:cNvCxnSpPr>
            <a:cxnSpLocks/>
            <a:stCxn id="92" idx="3"/>
            <a:endCxn id="131" idx="1"/>
          </p:cNvCxnSpPr>
          <p:nvPr/>
        </p:nvCxnSpPr>
        <p:spPr>
          <a:xfrm>
            <a:off x="3164998" y="5838762"/>
            <a:ext cx="725616" cy="2040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6">
            <a:extLst>
              <a:ext uri="{FF2B5EF4-FFF2-40B4-BE49-F238E27FC236}">
                <a16:creationId xmlns:a16="http://schemas.microsoft.com/office/drawing/2014/main" id="{9B9442B6-1C61-B341-9456-A03B8D06D8CF}"/>
              </a:ext>
            </a:extLst>
          </p:cNvPr>
          <p:cNvCxnSpPr>
            <a:cxnSpLocks/>
            <a:stCxn id="90" idx="3"/>
            <a:endCxn id="112" idx="1"/>
          </p:cNvCxnSpPr>
          <p:nvPr/>
        </p:nvCxnSpPr>
        <p:spPr>
          <a:xfrm>
            <a:off x="4618089" y="1537859"/>
            <a:ext cx="1020289" cy="467880"/>
          </a:xfrm>
          <a:prstGeom prst="bentConnector2">
            <a:avLst/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46">
            <a:extLst>
              <a:ext uri="{FF2B5EF4-FFF2-40B4-BE49-F238E27FC236}">
                <a16:creationId xmlns:a16="http://schemas.microsoft.com/office/drawing/2014/main" id="{412602F9-EBD1-A74E-90DF-2B6DBBDB7A8A}"/>
              </a:ext>
            </a:extLst>
          </p:cNvPr>
          <p:cNvCxnSpPr>
            <a:cxnSpLocks/>
            <a:stCxn id="128" idx="3"/>
            <a:endCxn id="112" idx="3"/>
          </p:cNvCxnSpPr>
          <p:nvPr/>
        </p:nvCxnSpPr>
        <p:spPr>
          <a:xfrm flipV="1">
            <a:off x="4618089" y="2514722"/>
            <a:ext cx="1020289" cy="441721"/>
          </a:xfrm>
          <a:prstGeom prst="bentConnector2">
            <a:avLst/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46">
            <a:extLst>
              <a:ext uri="{FF2B5EF4-FFF2-40B4-BE49-F238E27FC236}">
                <a16:creationId xmlns:a16="http://schemas.microsoft.com/office/drawing/2014/main" id="{99A0A848-08C6-8F40-91FF-3AD15B78BA67}"/>
              </a:ext>
            </a:extLst>
          </p:cNvPr>
          <p:cNvCxnSpPr>
            <a:cxnSpLocks/>
            <a:stCxn id="130" idx="3"/>
            <a:endCxn id="143" idx="1"/>
          </p:cNvCxnSpPr>
          <p:nvPr/>
        </p:nvCxnSpPr>
        <p:spPr>
          <a:xfrm flipV="1">
            <a:off x="4618089" y="3706832"/>
            <a:ext cx="917440" cy="691791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936512F3-1F7C-0A45-B737-0A494CCC8BA5}"/>
              </a:ext>
            </a:extLst>
          </p:cNvPr>
          <p:cNvSpPr/>
          <p:nvPr/>
        </p:nvSpPr>
        <p:spPr>
          <a:xfrm>
            <a:off x="9008268" y="405991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AS65540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996E598-3D7E-B742-9BB7-2D55829C69E5}"/>
              </a:ext>
            </a:extLst>
          </p:cNvPr>
          <p:cNvSpPr/>
          <p:nvPr/>
        </p:nvSpPr>
        <p:spPr>
          <a:xfrm>
            <a:off x="3898276" y="191877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2155215-125C-F140-A77E-3CA4F03A93A1}"/>
              </a:ext>
            </a:extLst>
          </p:cNvPr>
          <p:cNvSpPr/>
          <p:nvPr/>
        </p:nvSpPr>
        <p:spPr>
          <a:xfrm>
            <a:off x="3887334" y="332665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587AB8F-3598-2D40-AF61-E564606AE01A}"/>
              </a:ext>
            </a:extLst>
          </p:cNvPr>
          <p:cNvSpPr/>
          <p:nvPr/>
        </p:nvSpPr>
        <p:spPr>
          <a:xfrm>
            <a:off x="3887334" y="4769250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AS64498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3DA795E-2EE3-7949-9E05-BEEF4F45B608}"/>
              </a:ext>
            </a:extLst>
          </p:cNvPr>
          <p:cNvSpPr/>
          <p:nvPr/>
        </p:nvSpPr>
        <p:spPr>
          <a:xfrm>
            <a:off x="3887334" y="6207750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AS65537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7ABF6EF-4D59-244A-9FEC-7713EDED2AFD}"/>
              </a:ext>
            </a:extLst>
          </p:cNvPr>
          <p:cNvSpPr/>
          <p:nvPr/>
        </p:nvSpPr>
        <p:spPr>
          <a:xfrm>
            <a:off x="5563832" y="262766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AS64497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987C571-5AF6-A845-BF8E-8BAD6F1B454F}"/>
              </a:ext>
            </a:extLst>
          </p:cNvPr>
          <p:cNvSpPr/>
          <p:nvPr/>
        </p:nvSpPr>
        <p:spPr>
          <a:xfrm>
            <a:off x="5532963" y="40667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AS65538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9382E49-41DB-CE40-9218-98F670652E5F}"/>
              </a:ext>
            </a:extLst>
          </p:cNvPr>
          <p:cNvSpPr/>
          <p:nvPr/>
        </p:nvSpPr>
        <p:spPr>
          <a:xfrm>
            <a:off x="7114948" y="263194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F1513AA-8D01-FE44-92B0-FF27BE4AE4DA}"/>
              </a:ext>
            </a:extLst>
          </p:cNvPr>
          <p:cNvSpPr/>
          <p:nvPr/>
        </p:nvSpPr>
        <p:spPr>
          <a:xfrm>
            <a:off x="7107215" y="4066736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AS65536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12AF513-7DC2-BD45-9876-6902DE682B59}"/>
              </a:ext>
            </a:extLst>
          </p:cNvPr>
          <p:cNvSpPr/>
          <p:nvPr/>
        </p:nvSpPr>
        <p:spPr>
          <a:xfrm>
            <a:off x="7114948" y="55060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AS65539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5413E2-22A4-6642-9513-F6DEED13A5C6}"/>
              </a:ext>
            </a:extLst>
          </p:cNvPr>
          <p:cNvCxnSpPr>
            <a:cxnSpLocks/>
            <a:stCxn id="133" idx="3"/>
            <a:endCxn id="145" idx="1"/>
          </p:cNvCxnSpPr>
          <p:nvPr/>
        </p:nvCxnSpPr>
        <p:spPr>
          <a:xfrm>
            <a:off x="6260767" y="2257671"/>
            <a:ext cx="857562" cy="0"/>
          </a:xfrm>
          <a:prstGeom prst="line">
            <a:avLst/>
          </a:prstGeom>
          <a:ln w="5715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8287D1-3C77-254A-AD8E-1551A865FD61}"/>
              </a:ext>
            </a:extLst>
          </p:cNvPr>
          <p:cNvCxnSpPr>
            <a:cxnSpLocks/>
            <a:stCxn id="152" idx="3"/>
            <a:endCxn id="111" idx="1"/>
          </p:cNvCxnSpPr>
          <p:nvPr/>
        </p:nvCxnSpPr>
        <p:spPr>
          <a:xfrm flipV="1">
            <a:off x="7838141" y="3701021"/>
            <a:ext cx="1180872" cy="6589"/>
          </a:xfrm>
          <a:prstGeom prst="line">
            <a:avLst/>
          </a:prstGeom>
          <a:ln w="635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46">
            <a:extLst>
              <a:ext uri="{FF2B5EF4-FFF2-40B4-BE49-F238E27FC236}">
                <a16:creationId xmlns:a16="http://schemas.microsoft.com/office/drawing/2014/main" id="{A18718E2-C178-C14F-A9FB-11F1C2BF00FB}"/>
              </a:ext>
            </a:extLst>
          </p:cNvPr>
          <p:cNvCxnSpPr>
            <a:cxnSpLocks/>
            <a:stCxn id="153" idx="3"/>
          </p:cNvCxnSpPr>
          <p:nvPr/>
        </p:nvCxnSpPr>
        <p:spPr>
          <a:xfrm flipV="1">
            <a:off x="7828611" y="3881194"/>
            <a:ext cx="1224680" cy="1258252"/>
          </a:xfrm>
          <a:prstGeom prst="bentConnector2">
            <a:avLst/>
          </a:prstGeom>
          <a:ln w="635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46">
            <a:extLst>
              <a:ext uri="{FF2B5EF4-FFF2-40B4-BE49-F238E27FC236}">
                <a16:creationId xmlns:a16="http://schemas.microsoft.com/office/drawing/2014/main" id="{44373373-F187-D54E-A544-A7941D4652C9}"/>
              </a:ext>
            </a:extLst>
          </p:cNvPr>
          <p:cNvCxnSpPr>
            <a:cxnSpLocks/>
            <a:stCxn id="145" idx="3"/>
          </p:cNvCxnSpPr>
          <p:nvPr/>
        </p:nvCxnSpPr>
        <p:spPr>
          <a:xfrm>
            <a:off x="7838141" y="2257671"/>
            <a:ext cx="1212246" cy="1258132"/>
          </a:xfrm>
          <a:prstGeom prst="bentConnector2">
            <a:avLst/>
          </a:prstGeom>
          <a:ln w="60325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E74B710-61B5-EC4C-8568-097BE2342356}"/>
              </a:ext>
            </a:extLst>
          </p:cNvPr>
          <p:cNvCxnSpPr>
            <a:cxnSpLocks/>
            <a:stCxn id="111" idx="3"/>
            <a:endCxn id="156" idx="1"/>
          </p:cNvCxnSpPr>
          <p:nvPr/>
        </p:nvCxnSpPr>
        <p:spPr>
          <a:xfrm flipV="1">
            <a:off x="9738826" y="3695113"/>
            <a:ext cx="708466" cy="5907"/>
          </a:xfrm>
          <a:prstGeom prst="line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F5F3669F-2999-DF42-8BAB-F7707E1F9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734" y="1301647"/>
            <a:ext cx="719813" cy="719813"/>
          </a:xfrm>
          <a:prstGeom prst="rect">
            <a:avLst/>
          </a:prstGeom>
        </p:spPr>
      </p:pic>
      <p:pic>
        <p:nvPicPr>
          <p:cNvPr id="83" name="Picture 82" descr="Icon&#10;&#10;Description automatically generated">
            <a:extLst>
              <a:ext uri="{FF2B5EF4-FFF2-40B4-BE49-F238E27FC236}">
                <a16:creationId xmlns:a16="http://schemas.microsoft.com/office/drawing/2014/main" id="{AFE8B4E3-2D52-4847-858C-92F3D0B5E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569" y="2734403"/>
            <a:ext cx="719813" cy="719813"/>
          </a:xfrm>
          <a:prstGeom prst="rect">
            <a:avLst/>
          </a:prstGeom>
        </p:spPr>
      </p:pic>
      <p:pic>
        <p:nvPicPr>
          <p:cNvPr id="85" name="Picture 8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7214B83E-394F-7E42-8D3D-48B6EDA66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7196" y="3618727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9" name="Picture 88" descr="Icon&#10;&#10;Description automatically generated">
            <a:extLst>
              <a:ext uri="{FF2B5EF4-FFF2-40B4-BE49-F238E27FC236}">
                <a16:creationId xmlns:a16="http://schemas.microsoft.com/office/drawing/2014/main" id="{40E59D87-2938-6240-8435-99B449D18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646" y="4160289"/>
            <a:ext cx="719813" cy="719813"/>
          </a:xfrm>
          <a:prstGeom prst="rect">
            <a:avLst/>
          </a:prstGeom>
        </p:spPr>
      </p:pic>
      <p:pic>
        <p:nvPicPr>
          <p:cNvPr id="92" name="Picture 91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5F798CF0-562B-CC41-8F03-0E3D1A910F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4" b="12390"/>
          <a:stretch/>
        </p:blipFill>
        <p:spPr>
          <a:xfrm>
            <a:off x="1112108" y="5064963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89BE4C7B-52D1-5249-8B7B-1C75CC564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646" y="5597646"/>
            <a:ext cx="719813" cy="719813"/>
          </a:xfrm>
          <a:prstGeom prst="rect">
            <a:avLst/>
          </a:prstGeom>
        </p:spPr>
      </p:pic>
      <p:sp>
        <p:nvSpPr>
          <p:cNvPr id="96" name="Title 27">
            <a:extLst>
              <a:ext uri="{FF2B5EF4-FFF2-40B4-BE49-F238E27FC236}">
                <a16:creationId xmlns:a16="http://schemas.microsoft.com/office/drawing/2014/main" id="{25664F13-EA6D-854F-81ED-B4290EF5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6" y="216871"/>
            <a:ext cx="12085129" cy="12154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2799" dirty="0">
                <a:solidFill>
                  <a:schemeClr val="bg1"/>
                </a:solidFill>
              </a:rPr>
              <a:t>Business as Usual – clients reaching server via Network Operators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3F3E2E-4E5B-CB4B-9C76-266FA2A3C20B}"/>
              </a:ext>
            </a:extLst>
          </p:cNvPr>
          <p:cNvCxnSpPr>
            <a:cxnSpLocks/>
            <a:stCxn id="131" idx="3"/>
            <a:endCxn id="153" idx="1"/>
          </p:cNvCxnSpPr>
          <p:nvPr/>
        </p:nvCxnSpPr>
        <p:spPr>
          <a:xfrm flipV="1">
            <a:off x="4610426" y="5139447"/>
            <a:ext cx="2498372" cy="70135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 descr="Icon&#10;&#10;Description automatically generated">
            <a:extLst>
              <a:ext uri="{FF2B5EF4-FFF2-40B4-BE49-F238E27FC236}">
                <a16:creationId xmlns:a16="http://schemas.microsoft.com/office/drawing/2014/main" id="{B94BE7E2-1D3D-C747-8FBE-41BE879B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76" y="1177952"/>
            <a:ext cx="719813" cy="719813"/>
          </a:xfrm>
          <a:prstGeom prst="rect">
            <a:avLst/>
          </a:prstGeom>
        </p:spPr>
      </p:pic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AF7DE776-29BD-B74B-83F7-AF8693E84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276" y="4038716"/>
            <a:ext cx="719813" cy="719813"/>
          </a:xfrm>
          <a:prstGeom prst="rect">
            <a:avLst/>
          </a:prstGeom>
        </p:spPr>
      </p:pic>
      <p:pic>
        <p:nvPicPr>
          <p:cNvPr id="131" name="Picture 130" descr="Icon&#10;&#10;Description automatically generated">
            <a:extLst>
              <a:ext uri="{FF2B5EF4-FFF2-40B4-BE49-F238E27FC236}">
                <a16:creationId xmlns:a16="http://schemas.microsoft.com/office/drawing/2014/main" id="{6A23242B-94D3-1F48-8914-B6F36B242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613" y="5480895"/>
            <a:ext cx="719813" cy="719813"/>
          </a:xfrm>
          <a:prstGeom prst="rect">
            <a:avLst/>
          </a:prstGeom>
        </p:spPr>
      </p:pic>
      <p:sp>
        <p:nvSpPr>
          <p:cNvPr id="112" name="Oval 111">
            <a:extLst>
              <a:ext uri="{FF2B5EF4-FFF2-40B4-BE49-F238E27FC236}">
                <a16:creationId xmlns:a16="http://schemas.microsoft.com/office/drawing/2014/main" id="{85DFA8B4-B920-DF41-9D14-10F51886AFBE}"/>
              </a:ext>
            </a:extLst>
          </p:cNvPr>
          <p:cNvSpPr/>
          <p:nvPr/>
        </p:nvSpPr>
        <p:spPr>
          <a:xfrm>
            <a:off x="5532963" y="1900324"/>
            <a:ext cx="719813" cy="719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52" name="Picture 151" descr="Icon&#10;&#10;Description automatically generated">
            <a:extLst>
              <a:ext uri="{FF2B5EF4-FFF2-40B4-BE49-F238E27FC236}">
                <a16:creationId xmlns:a16="http://schemas.microsoft.com/office/drawing/2014/main" id="{427287FB-4300-794E-BE69-EE71A57FE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328" y="3347703"/>
            <a:ext cx="719813" cy="719813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3832B685-8751-6D45-B1B0-04B44F1A487D}"/>
              </a:ext>
            </a:extLst>
          </p:cNvPr>
          <p:cNvSpPr/>
          <p:nvPr/>
        </p:nvSpPr>
        <p:spPr>
          <a:xfrm>
            <a:off x="10298510" y="4055019"/>
            <a:ext cx="1017377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www.$.com</a:t>
            </a:r>
            <a:endParaRPr lang="en-US" sz="9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F0C530-DAC7-DC48-A938-DBAAC92CE4E4}"/>
              </a:ext>
            </a:extLst>
          </p:cNvPr>
          <p:cNvCxnSpPr>
            <a:cxnSpLocks/>
            <a:stCxn id="143" idx="3"/>
            <a:endCxn id="152" idx="1"/>
          </p:cNvCxnSpPr>
          <p:nvPr/>
        </p:nvCxnSpPr>
        <p:spPr>
          <a:xfrm>
            <a:off x="6255341" y="3706832"/>
            <a:ext cx="862987" cy="778"/>
          </a:xfrm>
          <a:prstGeom prst="line">
            <a:avLst/>
          </a:prstGeom>
          <a:ln w="508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27">
            <a:extLst>
              <a:ext uri="{FF2B5EF4-FFF2-40B4-BE49-F238E27FC236}">
                <a16:creationId xmlns:a16="http://schemas.microsoft.com/office/drawing/2014/main" id="{25664F13-EA6D-854F-81ED-B4290EF5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51" y="134179"/>
            <a:ext cx="11087922" cy="1215400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sz="2799" dirty="0">
                <a:solidFill>
                  <a:schemeClr val="bg1"/>
                </a:solidFill>
              </a:rPr>
              <a:t>DDoS Effect – knocking down services</a:t>
            </a:r>
          </a:p>
        </p:txBody>
      </p:sp>
      <p:pic>
        <p:nvPicPr>
          <p:cNvPr id="62" name="Picture 61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078CD788-8728-DD40-9B19-D4EF4D8ABA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8287901" y="2103751"/>
            <a:ext cx="3794078" cy="28602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FCA3149A-949F-1543-AAA7-305B99E4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292" y="3335206"/>
            <a:ext cx="719813" cy="719813"/>
          </a:xfrm>
          <a:prstGeom prst="rect">
            <a:avLst/>
          </a:prstGeom>
        </p:spPr>
      </p:pic>
      <p:pic>
        <p:nvPicPr>
          <p:cNvPr id="65" name="Picture 64" descr="Icon&#10;&#10;Description automatically generated">
            <a:extLst>
              <a:ext uri="{FF2B5EF4-FFF2-40B4-BE49-F238E27FC236}">
                <a16:creationId xmlns:a16="http://schemas.microsoft.com/office/drawing/2014/main" id="{CFCB3515-75F1-8541-9BAF-AC5DA56F6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798" y="4779540"/>
            <a:ext cx="719813" cy="719813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BE5F16C8-9BC3-2643-A6BC-12700CB297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28" y="1897765"/>
            <a:ext cx="719813" cy="719813"/>
          </a:xfrm>
          <a:prstGeom prst="rect">
            <a:avLst/>
          </a:prstGeom>
        </p:spPr>
      </p:pic>
      <p:pic>
        <p:nvPicPr>
          <p:cNvPr id="67" name="Picture 66" descr="Icon&#10;&#10;Description automatically generated">
            <a:extLst>
              <a:ext uri="{FF2B5EF4-FFF2-40B4-BE49-F238E27FC236}">
                <a16:creationId xmlns:a16="http://schemas.microsoft.com/office/drawing/2014/main" id="{F5B3D0F8-F746-3741-B39F-53C799226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528" y="3346925"/>
            <a:ext cx="719813" cy="719813"/>
          </a:xfrm>
          <a:prstGeom prst="rect">
            <a:avLst/>
          </a:prstGeom>
        </p:spPr>
      </p:pic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BE794735-018B-5A48-ABDD-9F90EFD5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954" y="1897765"/>
            <a:ext cx="719813" cy="719813"/>
          </a:xfrm>
          <a:prstGeom prst="rect">
            <a:avLst/>
          </a:prstGeom>
        </p:spPr>
      </p:pic>
      <p:pic>
        <p:nvPicPr>
          <p:cNvPr id="70" name="Picture 69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EF6EF348-627C-6B46-91C6-BB0D5BF44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28031" y="76406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7C92267D-3ED6-D041-B11E-FDD1A4509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2596537"/>
            <a:ext cx="719813" cy="71981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42A793F1-176D-8744-A016-82163F363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9013" y="3341114"/>
            <a:ext cx="719813" cy="719813"/>
          </a:xfrm>
          <a:prstGeom prst="rect">
            <a:avLst/>
          </a:prstGeom>
        </p:spPr>
      </p:pic>
      <p:pic>
        <p:nvPicPr>
          <p:cNvPr id="75" name="Picture 7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3B2E7B64-A7CF-CB46-9CC8-5E965A0F93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7279" y="2192840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689B80C-D280-8D4F-84D4-B2A02FB856CD}"/>
              </a:ext>
            </a:extLst>
          </p:cNvPr>
          <p:cNvCxnSpPr>
            <a:cxnSpLocks/>
            <a:stCxn id="70" idx="3"/>
            <a:endCxn id="129" idx="1"/>
          </p:cNvCxnSpPr>
          <p:nvPr/>
        </p:nvCxnSpPr>
        <p:spPr>
          <a:xfrm>
            <a:off x="3180920" y="1537859"/>
            <a:ext cx="717356" cy="0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A90DB1B-AC0A-DF40-B6E4-ED7E9AB8AC74}"/>
              </a:ext>
            </a:extLst>
          </p:cNvPr>
          <p:cNvCxnSpPr>
            <a:cxnSpLocks/>
            <a:stCxn id="75" idx="3"/>
            <a:endCxn id="72" idx="1"/>
          </p:cNvCxnSpPr>
          <p:nvPr/>
        </p:nvCxnSpPr>
        <p:spPr>
          <a:xfrm flipV="1">
            <a:off x="3170168" y="2956443"/>
            <a:ext cx="728108" cy="10195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984F441-588B-EC41-85E3-2A37F3F3D9B2}"/>
              </a:ext>
            </a:extLst>
          </p:cNvPr>
          <p:cNvCxnSpPr>
            <a:cxnSpLocks/>
            <a:stCxn id="114" idx="3"/>
            <a:endCxn id="132" idx="1"/>
          </p:cNvCxnSpPr>
          <p:nvPr/>
        </p:nvCxnSpPr>
        <p:spPr>
          <a:xfrm>
            <a:off x="3170085" y="4392526"/>
            <a:ext cx="728191" cy="6097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71AC13D-513A-6E4E-A48B-BF4D94ABBDA0}"/>
              </a:ext>
            </a:extLst>
          </p:cNvPr>
          <p:cNvCxnSpPr>
            <a:cxnSpLocks/>
            <a:stCxn id="125" idx="3"/>
            <a:endCxn id="134" idx="1"/>
          </p:cNvCxnSpPr>
          <p:nvPr/>
        </p:nvCxnSpPr>
        <p:spPr>
          <a:xfrm>
            <a:off x="3164998" y="5838762"/>
            <a:ext cx="725616" cy="2040"/>
          </a:xfrm>
          <a:prstGeom prst="line">
            <a:avLst/>
          </a:prstGeom>
          <a:ln w="254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46">
            <a:extLst>
              <a:ext uri="{FF2B5EF4-FFF2-40B4-BE49-F238E27FC236}">
                <a16:creationId xmlns:a16="http://schemas.microsoft.com/office/drawing/2014/main" id="{421DA296-9B21-7C47-8434-77E59E5E3A86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>
            <a:off x="4618089" y="1537859"/>
            <a:ext cx="1020289" cy="467880"/>
          </a:xfrm>
          <a:prstGeom prst="bentConnector2">
            <a:avLst/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6">
            <a:extLst>
              <a:ext uri="{FF2B5EF4-FFF2-40B4-BE49-F238E27FC236}">
                <a16:creationId xmlns:a16="http://schemas.microsoft.com/office/drawing/2014/main" id="{356B132F-D492-7342-B7F2-70014D2CB8A9}"/>
              </a:ext>
            </a:extLst>
          </p:cNvPr>
          <p:cNvCxnSpPr>
            <a:cxnSpLocks/>
            <a:stCxn id="72" idx="3"/>
            <a:endCxn id="135" idx="3"/>
          </p:cNvCxnSpPr>
          <p:nvPr/>
        </p:nvCxnSpPr>
        <p:spPr>
          <a:xfrm flipV="1">
            <a:off x="4618089" y="2514722"/>
            <a:ext cx="1020289" cy="441721"/>
          </a:xfrm>
          <a:prstGeom prst="bentConnector2">
            <a:avLst/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46">
            <a:extLst>
              <a:ext uri="{FF2B5EF4-FFF2-40B4-BE49-F238E27FC236}">
                <a16:creationId xmlns:a16="http://schemas.microsoft.com/office/drawing/2014/main" id="{DD9D39A9-A331-8348-8FDE-4C627C53C1E0}"/>
              </a:ext>
            </a:extLst>
          </p:cNvPr>
          <p:cNvCxnSpPr>
            <a:cxnSpLocks/>
            <a:stCxn id="132" idx="3"/>
            <a:endCxn id="67" idx="1"/>
          </p:cNvCxnSpPr>
          <p:nvPr/>
        </p:nvCxnSpPr>
        <p:spPr>
          <a:xfrm flipV="1">
            <a:off x="4618089" y="3706832"/>
            <a:ext cx="917440" cy="691791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33F38A0B-535A-6E41-80A7-05F2984CA059}"/>
              </a:ext>
            </a:extLst>
          </p:cNvPr>
          <p:cNvSpPr/>
          <p:nvPr/>
        </p:nvSpPr>
        <p:spPr>
          <a:xfrm>
            <a:off x="9008268" y="405991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AS65540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5119633-4DB0-2E46-8136-3462C0551B82}"/>
              </a:ext>
            </a:extLst>
          </p:cNvPr>
          <p:cNvSpPr/>
          <p:nvPr/>
        </p:nvSpPr>
        <p:spPr>
          <a:xfrm>
            <a:off x="3898276" y="190924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AE26A9B-1CBB-3A42-8F43-77FE511D0440}"/>
              </a:ext>
            </a:extLst>
          </p:cNvPr>
          <p:cNvSpPr/>
          <p:nvPr/>
        </p:nvSpPr>
        <p:spPr>
          <a:xfrm>
            <a:off x="3887334" y="3325921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AS64450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964481B-1009-904D-9E23-7AEE98C6A4D5}"/>
              </a:ext>
            </a:extLst>
          </p:cNvPr>
          <p:cNvSpPr/>
          <p:nvPr/>
        </p:nvSpPr>
        <p:spPr>
          <a:xfrm>
            <a:off x="3887334" y="4771280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834806-498C-8544-B6CC-7362EAA715F9}"/>
              </a:ext>
            </a:extLst>
          </p:cNvPr>
          <p:cNvSpPr/>
          <p:nvPr/>
        </p:nvSpPr>
        <p:spPr>
          <a:xfrm>
            <a:off x="3887334" y="6204852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08EFB5F-A4B3-ED44-A9B2-98AE447FDFAE}"/>
              </a:ext>
            </a:extLst>
          </p:cNvPr>
          <p:cNvSpPr/>
          <p:nvPr/>
        </p:nvSpPr>
        <p:spPr>
          <a:xfrm>
            <a:off x="5563832" y="262766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AS64497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966D076-8AE0-724C-A7EC-D885AA429B0F}"/>
              </a:ext>
            </a:extLst>
          </p:cNvPr>
          <p:cNvSpPr/>
          <p:nvPr/>
        </p:nvSpPr>
        <p:spPr>
          <a:xfrm>
            <a:off x="5532963" y="40667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AS65538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EF95284-29CC-6943-B2AA-DADEB6890F74}"/>
              </a:ext>
            </a:extLst>
          </p:cNvPr>
          <p:cNvSpPr/>
          <p:nvPr/>
        </p:nvSpPr>
        <p:spPr>
          <a:xfrm>
            <a:off x="7114948" y="2631948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AS64451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0C5649F-1B2C-654B-93B7-8C3F1FAC8E1E}"/>
              </a:ext>
            </a:extLst>
          </p:cNvPr>
          <p:cNvSpPr/>
          <p:nvPr/>
        </p:nvSpPr>
        <p:spPr>
          <a:xfrm>
            <a:off x="7107215" y="4066736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AS65536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2EF95F-D371-1C4A-A2C1-F8996C18B591}"/>
              </a:ext>
            </a:extLst>
          </p:cNvPr>
          <p:cNvSpPr/>
          <p:nvPr/>
        </p:nvSpPr>
        <p:spPr>
          <a:xfrm>
            <a:off x="7114948" y="5506037"/>
            <a:ext cx="719813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AS65539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28A24B6-68E9-D548-A690-9054E586E71E}"/>
              </a:ext>
            </a:extLst>
          </p:cNvPr>
          <p:cNvCxnSpPr>
            <a:cxnSpLocks/>
            <a:stCxn id="69" idx="3"/>
            <a:endCxn id="66" idx="1"/>
          </p:cNvCxnSpPr>
          <p:nvPr/>
        </p:nvCxnSpPr>
        <p:spPr>
          <a:xfrm>
            <a:off x="6260767" y="2257671"/>
            <a:ext cx="857562" cy="0"/>
          </a:xfrm>
          <a:prstGeom prst="line">
            <a:avLst/>
          </a:prstGeom>
          <a:ln w="5715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F4437EF-C4EB-D044-A0F3-74E2C1FD046B}"/>
              </a:ext>
            </a:extLst>
          </p:cNvPr>
          <p:cNvCxnSpPr>
            <a:cxnSpLocks/>
            <a:stCxn id="136" idx="3"/>
            <a:endCxn id="73" idx="1"/>
          </p:cNvCxnSpPr>
          <p:nvPr/>
        </p:nvCxnSpPr>
        <p:spPr>
          <a:xfrm flipV="1">
            <a:off x="7838141" y="3701021"/>
            <a:ext cx="1180872" cy="6589"/>
          </a:xfrm>
          <a:prstGeom prst="line">
            <a:avLst/>
          </a:prstGeom>
          <a:ln w="635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46">
            <a:extLst>
              <a:ext uri="{FF2B5EF4-FFF2-40B4-BE49-F238E27FC236}">
                <a16:creationId xmlns:a16="http://schemas.microsoft.com/office/drawing/2014/main" id="{675BBF9B-C663-4945-81E1-806C322530C1}"/>
              </a:ext>
            </a:extLst>
          </p:cNvPr>
          <p:cNvCxnSpPr>
            <a:cxnSpLocks/>
            <a:stCxn id="65" idx="3"/>
          </p:cNvCxnSpPr>
          <p:nvPr/>
        </p:nvCxnSpPr>
        <p:spPr>
          <a:xfrm flipV="1">
            <a:off x="7828611" y="3881194"/>
            <a:ext cx="1224680" cy="1258252"/>
          </a:xfrm>
          <a:prstGeom prst="bentConnector2">
            <a:avLst/>
          </a:prstGeom>
          <a:ln w="635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46">
            <a:extLst>
              <a:ext uri="{FF2B5EF4-FFF2-40B4-BE49-F238E27FC236}">
                <a16:creationId xmlns:a16="http://schemas.microsoft.com/office/drawing/2014/main" id="{7C94CE60-973C-C549-B04B-94B7CCAC02FC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838141" y="2257671"/>
            <a:ext cx="1212246" cy="1258132"/>
          </a:xfrm>
          <a:prstGeom prst="bentConnector2">
            <a:avLst/>
          </a:prstGeom>
          <a:ln w="60325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E0577E6-9653-504D-8B52-C086B7BA4F2C}"/>
              </a:ext>
            </a:extLst>
          </p:cNvPr>
          <p:cNvCxnSpPr>
            <a:cxnSpLocks/>
            <a:stCxn id="73" idx="3"/>
            <a:endCxn id="63" idx="1"/>
          </p:cNvCxnSpPr>
          <p:nvPr/>
        </p:nvCxnSpPr>
        <p:spPr>
          <a:xfrm flipV="1">
            <a:off x="9738826" y="3695113"/>
            <a:ext cx="708466" cy="5907"/>
          </a:xfrm>
          <a:prstGeom prst="line">
            <a:avLst/>
          </a:prstGeom>
          <a:ln w="635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C4C2B515-5A63-D543-900A-83D4C674F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3734" y="1301647"/>
            <a:ext cx="719813" cy="719813"/>
          </a:xfrm>
          <a:prstGeom prst="rect">
            <a:avLst/>
          </a:prstGeom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527F44E1-698D-7941-9372-A0E4ACBF0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4569" y="2734403"/>
            <a:ext cx="719813" cy="719813"/>
          </a:xfrm>
          <a:prstGeom prst="rect">
            <a:avLst/>
          </a:prstGeom>
        </p:spPr>
      </p:pic>
      <p:pic>
        <p:nvPicPr>
          <p:cNvPr id="114" name="Picture 113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16BB35B6-25EA-AF4B-AA62-49D6F30F6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7196" y="3618727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2D56141F-AF79-4C49-97E0-B1BD77078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646" y="4160289"/>
            <a:ext cx="719813" cy="719813"/>
          </a:xfrm>
          <a:prstGeom prst="rect">
            <a:avLst/>
          </a:prstGeom>
        </p:spPr>
      </p:pic>
      <p:pic>
        <p:nvPicPr>
          <p:cNvPr id="125" name="Picture 124" descr="A picture containing text, silhouette, vector graphics, clipart&#10;&#10;Description automatically generated">
            <a:extLst>
              <a:ext uri="{FF2B5EF4-FFF2-40B4-BE49-F238E27FC236}">
                <a16:creationId xmlns:a16="http://schemas.microsoft.com/office/drawing/2014/main" id="{528FDB8D-5355-6D47-B464-F196D8F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24" b="12390"/>
          <a:stretch/>
        </p:blipFill>
        <p:spPr>
          <a:xfrm>
            <a:off x="1112108" y="5064963"/>
            <a:ext cx="2052889" cy="154759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765C8E17-2D76-744C-B9DE-859DDE4FF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646" y="5597646"/>
            <a:ext cx="719813" cy="719813"/>
          </a:xfrm>
          <a:prstGeom prst="rect">
            <a:avLst/>
          </a:prstGeom>
        </p:spPr>
      </p:pic>
      <p:cxnSp>
        <p:nvCxnSpPr>
          <p:cNvPr id="127" name="Straight Connector 46">
            <a:extLst>
              <a:ext uri="{FF2B5EF4-FFF2-40B4-BE49-F238E27FC236}">
                <a16:creationId xmlns:a16="http://schemas.microsoft.com/office/drawing/2014/main" id="{835A757B-E05A-8543-8737-41E0DAE8525C}"/>
              </a:ext>
            </a:extLst>
          </p:cNvPr>
          <p:cNvCxnSpPr>
            <a:cxnSpLocks/>
            <a:stCxn id="134" idx="3"/>
            <a:endCxn id="65" idx="1"/>
          </p:cNvCxnSpPr>
          <p:nvPr/>
        </p:nvCxnSpPr>
        <p:spPr>
          <a:xfrm flipV="1">
            <a:off x="4610426" y="5139447"/>
            <a:ext cx="2498372" cy="701355"/>
          </a:xfrm>
          <a:prstGeom prst="bentConnector3">
            <a:avLst>
              <a:gd name="adj1" fmla="val 50000"/>
            </a:avLst>
          </a:prstGeom>
          <a:ln w="381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 descr="Icon&#10;&#10;Description automatically generated">
            <a:extLst>
              <a:ext uri="{FF2B5EF4-FFF2-40B4-BE49-F238E27FC236}">
                <a16:creationId xmlns:a16="http://schemas.microsoft.com/office/drawing/2014/main" id="{540AF75C-8CA3-CE46-8C02-A39FA0B2A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1177952"/>
            <a:ext cx="719813" cy="719813"/>
          </a:xfrm>
          <a:prstGeom prst="rect">
            <a:avLst/>
          </a:prstGeom>
        </p:spPr>
      </p:pic>
      <p:pic>
        <p:nvPicPr>
          <p:cNvPr id="132" name="Picture 131" descr="Icon&#10;&#10;Description automatically generated">
            <a:extLst>
              <a:ext uri="{FF2B5EF4-FFF2-40B4-BE49-F238E27FC236}">
                <a16:creationId xmlns:a16="http://schemas.microsoft.com/office/drawing/2014/main" id="{B162D1CB-DF18-7A4A-A8F2-9A5B76948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276" y="4038716"/>
            <a:ext cx="719813" cy="719813"/>
          </a:xfrm>
          <a:prstGeom prst="rect">
            <a:avLst/>
          </a:prstGeom>
        </p:spPr>
      </p:pic>
      <p:pic>
        <p:nvPicPr>
          <p:cNvPr id="134" name="Picture 133" descr="Icon&#10;&#10;Description automatically generated">
            <a:extLst>
              <a:ext uri="{FF2B5EF4-FFF2-40B4-BE49-F238E27FC236}">
                <a16:creationId xmlns:a16="http://schemas.microsoft.com/office/drawing/2014/main" id="{EF80137D-262F-9A47-9552-D5B140D4D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0613" y="5480895"/>
            <a:ext cx="719813" cy="719813"/>
          </a:xfrm>
          <a:prstGeom prst="rect">
            <a:avLst/>
          </a:prstGeom>
        </p:spPr>
      </p:pic>
      <p:sp>
        <p:nvSpPr>
          <p:cNvPr id="135" name="Oval 134">
            <a:extLst>
              <a:ext uri="{FF2B5EF4-FFF2-40B4-BE49-F238E27FC236}">
                <a16:creationId xmlns:a16="http://schemas.microsoft.com/office/drawing/2014/main" id="{B764D9A1-1EF9-2E4A-90E3-3794B0144F35}"/>
              </a:ext>
            </a:extLst>
          </p:cNvPr>
          <p:cNvSpPr/>
          <p:nvPr/>
        </p:nvSpPr>
        <p:spPr>
          <a:xfrm>
            <a:off x="5532963" y="1900324"/>
            <a:ext cx="719813" cy="7198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pic>
        <p:nvPicPr>
          <p:cNvPr id="136" name="Picture 135" descr="Icon&#10;&#10;Description automatically generated">
            <a:extLst>
              <a:ext uri="{FF2B5EF4-FFF2-40B4-BE49-F238E27FC236}">
                <a16:creationId xmlns:a16="http://schemas.microsoft.com/office/drawing/2014/main" id="{4E888C96-5356-3E4A-9032-AF541DC2A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28" y="3347703"/>
            <a:ext cx="719813" cy="719813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BE9306A-F975-AD46-89B4-89729B8DC830}"/>
              </a:ext>
            </a:extLst>
          </p:cNvPr>
          <p:cNvSpPr/>
          <p:nvPr/>
        </p:nvSpPr>
        <p:spPr>
          <a:xfrm>
            <a:off x="10298510" y="4055019"/>
            <a:ext cx="1017377" cy="262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www.$.com</a:t>
            </a:r>
            <a:endParaRPr lang="en-US" sz="9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298FCC6-29B0-F649-A142-4244456E7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7729" y="1264134"/>
            <a:ext cx="719813" cy="719813"/>
          </a:xfrm>
          <a:prstGeom prst="rect">
            <a:avLst/>
          </a:prstGeom>
        </p:spPr>
      </p:pic>
      <p:pic>
        <p:nvPicPr>
          <p:cNvPr id="138" name="Picture 137" descr="Icon&#10;&#10;Description automatically generated">
            <a:extLst>
              <a:ext uri="{FF2B5EF4-FFF2-40B4-BE49-F238E27FC236}">
                <a16:creationId xmlns:a16="http://schemas.microsoft.com/office/drawing/2014/main" id="{8D6E64E7-B41E-7547-8BFE-0ABC22F73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7729" y="2691110"/>
            <a:ext cx="719813" cy="719813"/>
          </a:xfrm>
          <a:prstGeom prst="rect">
            <a:avLst/>
          </a:prstGeom>
        </p:spPr>
      </p:pic>
      <p:pic>
        <p:nvPicPr>
          <p:cNvPr id="139" name="Picture 138" descr="Icon&#10;&#10;Description automatically generated">
            <a:extLst>
              <a:ext uri="{FF2B5EF4-FFF2-40B4-BE49-F238E27FC236}">
                <a16:creationId xmlns:a16="http://schemas.microsoft.com/office/drawing/2014/main" id="{18028BA7-83B9-7E46-BCAE-F32FCAD661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080" y="4116997"/>
            <a:ext cx="719813" cy="719813"/>
          </a:xfrm>
          <a:prstGeom prst="rect">
            <a:avLst/>
          </a:prstGeom>
        </p:spPr>
      </p:pic>
      <p:pic>
        <p:nvPicPr>
          <p:cNvPr id="140" name="Picture 139" descr="Icon&#10;&#10;Description automatically generated">
            <a:extLst>
              <a:ext uri="{FF2B5EF4-FFF2-40B4-BE49-F238E27FC236}">
                <a16:creationId xmlns:a16="http://schemas.microsoft.com/office/drawing/2014/main" id="{F557306B-E429-CC40-9DEA-D35D6EBBFF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080" y="5586176"/>
            <a:ext cx="719813" cy="719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789AB3-1010-A544-A33A-C5A8D9B53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15" y="3341893"/>
            <a:ext cx="719813" cy="719813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21B123E8-F113-624F-AF65-8E414758C2B2}"/>
              </a:ext>
            </a:extLst>
          </p:cNvPr>
          <p:cNvCxnSpPr>
            <a:cxnSpLocks/>
            <a:stCxn id="11" idx="0"/>
            <a:endCxn id="70" idx="1"/>
          </p:cNvCxnSpPr>
          <p:nvPr/>
        </p:nvCxnSpPr>
        <p:spPr>
          <a:xfrm rot="5400000" flipH="1" flipV="1">
            <a:off x="-112641" y="2101222"/>
            <a:ext cx="1804035" cy="677310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0">
            <a:extLst>
              <a:ext uri="{FF2B5EF4-FFF2-40B4-BE49-F238E27FC236}">
                <a16:creationId xmlns:a16="http://schemas.microsoft.com/office/drawing/2014/main" id="{4926AE97-3C09-5F40-9478-EF1798D113D9}"/>
              </a:ext>
            </a:extLst>
          </p:cNvPr>
          <p:cNvCxnSpPr>
            <a:cxnSpLocks/>
            <a:stCxn id="11" idx="2"/>
            <a:endCxn id="125" idx="1"/>
          </p:cNvCxnSpPr>
          <p:nvPr/>
        </p:nvCxnSpPr>
        <p:spPr>
          <a:xfrm rot="16200000" flipH="1">
            <a:off x="-107114" y="4619540"/>
            <a:ext cx="1777055" cy="661387"/>
          </a:xfrm>
          <a:prstGeom prst="bentConnector2">
            <a:avLst/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0">
            <a:extLst>
              <a:ext uri="{FF2B5EF4-FFF2-40B4-BE49-F238E27FC236}">
                <a16:creationId xmlns:a16="http://schemas.microsoft.com/office/drawing/2014/main" id="{6A295741-6307-4C48-AA00-840B3E1B573F}"/>
              </a:ext>
            </a:extLst>
          </p:cNvPr>
          <p:cNvCxnSpPr>
            <a:cxnSpLocks/>
            <a:stCxn id="11" idx="3"/>
            <a:endCxn id="75" idx="1"/>
          </p:cNvCxnSpPr>
          <p:nvPr/>
        </p:nvCxnSpPr>
        <p:spPr>
          <a:xfrm flipV="1">
            <a:off x="810628" y="2966639"/>
            <a:ext cx="306651" cy="735162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0">
            <a:extLst>
              <a:ext uri="{FF2B5EF4-FFF2-40B4-BE49-F238E27FC236}">
                <a16:creationId xmlns:a16="http://schemas.microsoft.com/office/drawing/2014/main" id="{C9F2C5EC-BE19-F042-9388-ACDE38C61937}"/>
              </a:ext>
            </a:extLst>
          </p:cNvPr>
          <p:cNvCxnSpPr>
            <a:cxnSpLocks/>
            <a:stCxn id="11" idx="3"/>
            <a:endCxn id="114" idx="1"/>
          </p:cNvCxnSpPr>
          <p:nvPr/>
        </p:nvCxnSpPr>
        <p:spPr>
          <a:xfrm>
            <a:off x="810627" y="3701800"/>
            <a:ext cx="306568" cy="690725"/>
          </a:xfrm>
          <a:prstGeom prst="bentConnector3">
            <a:avLst>
              <a:gd name="adj1" fmla="val 50000"/>
            </a:avLst>
          </a:prstGeom>
          <a:ln w="25400">
            <a:solidFill>
              <a:srgbClr val="B41E25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E2F921C-F42B-E14A-BF1C-29A112E52292}"/>
              </a:ext>
            </a:extLst>
          </p:cNvPr>
          <p:cNvCxnSpPr>
            <a:cxnSpLocks/>
            <a:stCxn id="67" idx="3"/>
            <a:endCxn id="136" idx="1"/>
          </p:cNvCxnSpPr>
          <p:nvPr/>
        </p:nvCxnSpPr>
        <p:spPr>
          <a:xfrm>
            <a:off x="6255341" y="3706832"/>
            <a:ext cx="862987" cy="778"/>
          </a:xfrm>
          <a:prstGeom prst="line">
            <a:avLst/>
          </a:prstGeom>
          <a:ln w="50800">
            <a:solidFill>
              <a:schemeClr val="tx2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9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C2DA-BED7-D54C-8DBC-0AEAA130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214" y="298078"/>
            <a:ext cx="7701699" cy="836405"/>
          </a:xfrm>
        </p:spPr>
        <p:txBody>
          <a:bodyPr/>
          <a:lstStyle/>
          <a:p>
            <a:r>
              <a:rPr lang="en-US" spc="300" dirty="0">
                <a:latin typeface="Constantia" panose="02030602050306030303" pitchFamily="18" charset="0"/>
              </a:rPr>
              <a:t>How to mitigate, traditional methods.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E4A67-D1C6-324C-98DA-078A0F478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2812" y="1548556"/>
            <a:ext cx="10363200" cy="3467919"/>
          </a:xfrm>
        </p:spPr>
        <p:txBody>
          <a:bodyPr/>
          <a:lstStyle/>
          <a:p>
            <a:r>
              <a:rPr lang="en-US" sz="2400" dirty="0"/>
              <a:t>Traditional mitigation methods</a:t>
            </a:r>
          </a:p>
          <a:p>
            <a:pPr lvl="1"/>
            <a:r>
              <a:rPr lang="en-US" sz="2400" dirty="0"/>
              <a:t>Build a ACL (Access Control List) on your border router.</a:t>
            </a:r>
          </a:p>
          <a:p>
            <a:pPr lvl="2"/>
            <a:r>
              <a:rPr lang="en-US" sz="2400" dirty="0"/>
              <a:t>Doesn’t scale well across multiple border routers</a:t>
            </a:r>
          </a:p>
          <a:p>
            <a:pPr lvl="2"/>
            <a:r>
              <a:rPr lang="en-US" sz="2400" dirty="0"/>
              <a:t>Doesn’t scale well when there are hundreds or thousands of source IP’s</a:t>
            </a:r>
          </a:p>
          <a:p>
            <a:pPr lvl="2"/>
            <a:r>
              <a:rPr lang="en-US" sz="2400" dirty="0"/>
              <a:t>Your transit link is already congested, thus impacting more of your net.</a:t>
            </a:r>
          </a:p>
          <a:p>
            <a:pPr lvl="2"/>
            <a:r>
              <a:rPr lang="en-US" sz="2400" dirty="0"/>
              <a:t>Ask your transit provider to filter, attack is still successful. </a:t>
            </a:r>
          </a:p>
          <a:p>
            <a:pPr marL="182562" lvl="1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528BA-9D0B-7D4D-AE60-8C7EAEE81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025EC6-12F2-BD4E-AD65-43BFB58C3D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C39CCE-C1BC-5242-89BE-5249391150F6}"/>
              </a:ext>
            </a:extLst>
          </p:cNvPr>
          <p:cNvSpPr/>
          <p:nvPr/>
        </p:nvSpPr>
        <p:spPr>
          <a:xfrm rot="5400000">
            <a:off x="5718488" y="-3212154"/>
            <a:ext cx="45719" cy="790258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C7BAAE-3631-B94A-B341-D616FD04950F}"/>
              </a:ext>
            </a:extLst>
          </p:cNvPr>
          <p:cNvGrpSpPr/>
          <p:nvPr/>
        </p:nvGrpSpPr>
        <p:grpSpPr>
          <a:xfrm>
            <a:off x="130088" y="6187033"/>
            <a:ext cx="517236" cy="514687"/>
            <a:chOff x="407455" y="193962"/>
            <a:chExt cx="878647" cy="925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A2960-72F7-B34B-97F7-366648421D5D}"/>
                </a:ext>
              </a:extLst>
            </p:cNvPr>
            <p:cNvGrpSpPr/>
            <p:nvPr/>
          </p:nvGrpSpPr>
          <p:grpSpPr>
            <a:xfrm>
              <a:off x="407455" y="193962"/>
              <a:ext cx="878647" cy="925224"/>
              <a:chOff x="2157151" y="158803"/>
              <a:chExt cx="878647" cy="92522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CECAD7-93A6-E646-862A-037A7350D853}"/>
                  </a:ext>
                </a:extLst>
              </p:cNvPr>
              <p:cNvSpPr/>
              <p:nvPr/>
            </p:nvSpPr>
            <p:spPr>
              <a:xfrm>
                <a:off x="2157151" y="158803"/>
                <a:ext cx="878647" cy="9252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latin typeface="Tahoma" charset="0"/>
                  <a:ea typeface="Tahoma" charset="0"/>
                  <a:cs typeface="Tahoma" charset="0"/>
                </a:endParaRPr>
              </a:p>
            </p:txBody>
          </p:sp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6754E8EF-D4C1-C744-983F-BA42CE88B35B}"/>
                  </a:ext>
                </a:extLst>
              </p:cNvPr>
              <p:cNvSpPr/>
              <p:nvPr/>
            </p:nvSpPr>
            <p:spPr>
              <a:xfrm>
                <a:off x="2217379" y="218252"/>
                <a:ext cx="761732" cy="806560"/>
              </a:xfrm>
              <a:prstGeom prst="donut">
                <a:avLst>
                  <a:gd name="adj" fmla="val 4242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Tahoma" charset="0"/>
                  <a:ea typeface="Tahoma" charset="0"/>
                  <a:cs typeface="Tahoma" charset="0"/>
                </a:endParaRPr>
              </a:p>
            </p:txBody>
          </p:sp>
        </p:grpSp>
        <p:pic>
          <p:nvPicPr>
            <p:cNvPr id="13" name="Graphic 12" descr="Classroom outline">
              <a:extLst>
                <a:ext uri="{FF2B5EF4-FFF2-40B4-BE49-F238E27FC236}">
                  <a16:creationId xmlns:a16="http://schemas.microsoft.com/office/drawing/2014/main" id="{780AD1BB-2B07-9348-B05F-4A47BA8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696" y="361094"/>
              <a:ext cx="584364" cy="584364"/>
            </a:xfrm>
            <a:prstGeom prst="rect">
              <a:avLst/>
            </a:prstGeom>
          </p:spPr>
        </p:pic>
      </p:grpSp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BD2390B6-163E-C54A-9CDF-6129D64CD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518" b="20622"/>
          <a:stretch/>
        </p:blipFill>
        <p:spPr>
          <a:xfrm>
            <a:off x="10168127" y="188415"/>
            <a:ext cx="1467915" cy="4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2904"/>
      </p:ext>
    </p:extLst>
  </p:cSld>
  <p:clrMapOvr>
    <a:masterClrMapping/>
  </p:clrMapOvr>
</p:sld>
</file>

<file path=ppt/theme/theme1.xml><?xml version="1.0" encoding="utf-8"?>
<a:theme xmlns:a="http://schemas.openxmlformats.org/drawingml/2006/main" name="Text slide Master">
  <a:themeElements>
    <a:clrScheme name="Custom 9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000000"/>
      </a:accent1>
      <a:accent2>
        <a:srgbClr val="C00000"/>
      </a:accent2>
      <a:accent3>
        <a:srgbClr val="A5A5A5"/>
      </a:accent3>
      <a:accent4>
        <a:srgbClr val="000000"/>
      </a:accent4>
      <a:accent5>
        <a:srgbClr val="B9AD8D"/>
      </a:accent5>
      <a:accent6>
        <a:srgbClr val="C19859"/>
      </a:accent6>
      <a:hlink>
        <a:srgbClr val="00B0F0"/>
      </a:hlink>
      <a:folHlink>
        <a:srgbClr val="9F87B7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lIns="0" tIns="0" rIns="0" bIns="0" rtlCol="0" anchor="ctr"/>
      <a:lstStyle>
        <a:defPPr algn="ctr">
          <a:defRPr sz="2000">
            <a:latin typeface="Tahoma" charset="0"/>
            <a:ea typeface="Tahoma" charset="0"/>
            <a:cs typeface="Tahom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TM Planning - Pitch Planning.pptx" id="{1F7816BF-3B51-4AE2-B4E9-E08121A9A61C}" vid="{D1A9F7EA-1840-4E4E-9B29-F557F5AE37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D03164F54F84DB52455AE3895FBA5" ma:contentTypeVersion="6" ma:contentTypeDescription="Create a new document." ma:contentTypeScope="" ma:versionID="6f3c3bd8a5bcf9921e3ffb1d2809cdc5">
  <xsd:schema xmlns:xsd="http://www.w3.org/2001/XMLSchema" xmlns:xs="http://www.w3.org/2001/XMLSchema" xmlns:p="http://schemas.microsoft.com/office/2006/metadata/properties" xmlns:ns2="f1ecd367-9f12-4001-a847-ccccf531a05b" xmlns:ns3="da2ae40b-f7ac-4f23-a812-48c4778cc3fc" targetNamespace="http://schemas.microsoft.com/office/2006/metadata/properties" ma:root="true" ma:fieldsID="32e306009b6876f4939c89e93ef9e5e4" ns2:_="" ns3:_="">
    <xsd:import namespace="f1ecd367-9f12-4001-a847-ccccf531a05b"/>
    <xsd:import namespace="da2ae40b-f7ac-4f23-a812-48c4778cc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cd367-9f12-4001-a847-ccccf531a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ae40b-f7ac-4f23-a812-48c4778cc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D1291-6DD1-4E54-A897-6BAFFFE5B4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E1C842-2B8C-45B8-9891-1DC6F0FF257E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da2ae40b-f7ac-4f23-a812-48c4778cc3fc"/>
    <ds:schemaRef ds:uri="http://schemas.microsoft.com/office/2006/metadata/properties"/>
    <ds:schemaRef ds:uri="f1ecd367-9f12-4001-a847-ccccf531a05b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11E18C-CC25-49B7-AF55-6F43522EE9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ecd367-9f12-4001-a847-ccccf531a05b"/>
    <ds:schemaRef ds:uri="da2ae40b-f7ac-4f23-a812-48c4778cc3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28135</TotalTime>
  <Words>1154</Words>
  <Application>Microsoft Macintosh PowerPoint</Application>
  <PresentationFormat>Custom</PresentationFormat>
  <Paragraphs>224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Changa</vt:lpstr>
      <vt:lpstr>Constantia</vt:lpstr>
      <vt:lpstr>Roboto</vt:lpstr>
      <vt:lpstr>Roboto Medium</vt:lpstr>
      <vt:lpstr>Tahoma</vt:lpstr>
      <vt:lpstr>Text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DDOS</vt:lpstr>
      <vt:lpstr>Business as Usual – clients reaching server via Network Operators</vt:lpstr>
      <vt:lpstr>DDoS Effect – knocking down services</vt:lpstr>
      <vt:lpstr>How to mitigate, traditional methods.</vt:lpstr>
      <vt:lpstr>How to mitigate, the RTBH method</vt:lpstr>
      <vt:lpstr>SOS – RTBH Request</vt:lpstr>
      <vt:lpstr>How to mitigate, the Scrubbing method</vt:lpstr>
      <vt:lpstr>Who is the Victim ??</vt:lpstr>
      <vt:lpstr>PowerPoint Presentation</vt:lpstr>
      <vt:lpstr>How to mitigate, the UTRS method</vt:lpstr>
      <vt:lpstr>UTRS  </vt:lpstr>
      <vt:lpstr>What is new UTRS 2.0</vt:lpstr>
      <vt:lpstr>What is new UTRS 2.0</vt:lpstr>
      <vt:lpstr>What is new UTRS 2.0</vt:lpstr>
      <vt:lpstr>What is new UTRS 2.0</vt:lpstr>
      <vt:lpstr>What is new UTRS 2.0</vt:lpstr>
      <vt:lpstr>What is new UTRS 2.0</vt:lpstr>
      <vt:lpstr>THE 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Lee</dc:creator>
  <cp:lastModifiedBy>John Brown</cp:lastModifiedBy>
  <cp:revision>158</cp:revision>
  <dcterms:created xsi:type="dcterms:W3CDTF">2020-10-12T18:56:34Z</dcterms:created>
  <dcterms:modified xsi:type="dcterms:W3CDTF">2022-11-16T05:16:24Z</dcterms:modified>
</cp:coreProperties>
</file>